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44"/>
  </p:notesMasterIdLst>
  <p:sldIdLst>
    <p:sldId id="257" r:id="rId2"/>
    <p:sldId id="377" r:id="rId3"/>
    <p:sldId id="322" r:id="rId4"/>
    <p:sldId id="256" r:id="rId5"/>
    <p:sldId id="323" r:id="rId6"/>
    <p:sldId id="329" r:id="rId7"/>
    <p:sldId id="375" r:id="rId8"/>
    <p:sldId id="348" r:id="rId9"/>
    <p:sldId id="328" r:id="rId10"/>
    <p:sldId id="350" r:id="rId11"/>
    <p:sldId id="359" r:id="rId12"/>
    <p:sldId id="330" r:id="rId13"/>
    <p:sldId id="331" r:id="rId14"/>
    <p:sldId id="325" r:id="rId15"/>
    <p:sldId id="352" r:id="rId16"/>
    <p:sldId id="321" r:id="rId17"/>
    <p:sldId id="332" r:id="rId18"/>
    <p:sldId id="353" r:id="rId19"/>
    <p:sldId id="334" r:id="rId20"/>
    <p:sldId id="338" r:id="rId21"/>
    <p:sldId id="354" r:id="rId22"/>
    <p:sldId id="357" r:id="rId23"/>
    <p:sldId id="333" r:id="rId24"/>
    <p:sldId id="341" r:id="rId25"/>
    <p:sldId id="358" r:id="rId26"/>
    <p:sldId id="360" r:id="rId27"/>
    <p:sldId id="361" r:id="rId28"/>
    <p:sldId id="362" r:id="rId29"/>
    <p:sldId id="364" r:id="rId30"/>
    <p:sldId id="366" r:id="rId31"/>
    <p:sldId id="368" r:id="rId32"/>
    <p:sldId id="369" r:id="rId33"/>
    <p:sldId id="370" r:id="rId34"/>
    <p:sldId id="371" r:id="rId35"/>
    <p:sldId id="372" r:id="rId36"/>
    <p:sldId id="373" r:id="rId37"/>
    <p:sldId id="376" r:id="rId38"/>
    <p:sldId id="378" r:id="rId39"/>
    <p:sldId id="278" r:id="rId40"/>
    <p:sldId id="345" r:id="rId41"/>
    <p:sldId id="367" r:id="rId42"/>
    <p:sldId id="374" r:id="rId43"/>
  </p:sldIdLst>
  <p:sldSz cx="9144000" cy="5143500" type="screen16x9"/>
  <p:notesSz cx="7004050" cy="9290050"/>
  <p:embeddedFontLst>
    <p:embeddedFont>
      <p:font typeface="Quicksand" panose="020B0604020202020204" charset="0"/>
      <p:regular r:id="rId45"/>
      <p:bold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9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E042EE-030E-48AD-AEE1-48DBF1C2F338}">
  <a:tblStyle styleId="{8CE042EE-030E-48AD-AEE1-48DBF1C2F3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71A6B3E-507F-4017-96D8-7895C4FAF28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86"/>
    <p:restoredTop sz="89549" autoAdjust="0"/>
  </p:normalViewPr>
  <p:slideViewPr>
    <p:cSldViewPr snapToGrid="0">
      <p:cViewPr varScale="1">
        <p:scale>
          <a:sx n="131" d="100"/>
          <a:sy n="131" d="100"/>
        </p:scale>
        <p:origin x="168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DE587B-1E0C-6E4D-BEC0-812EE8438105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3F38CC-7E1F-524B-B1F1-CF134A506F6D}">
      <dgm:prSet phldrT="[Text]" custT="1"/>
      <dgm:spPr/>
      <dgm:t>
        <a:bodyPr/>
        <a:lstStyle/>
        <a:p>
          <a:r>
            <a:rPr lang="en-US" sz="2000" dirty="0">
              <a:solidFill>
                <a:schemeClr val="tx1">
                  <a:lumMod val="90000"/>
                  <a:lumOff val="10000"/>
                </a:schemeClr>
              </a:solidFill>
            </a:rPr>
            <a:t>Temporal Factors (A)</a:t>
          </a:r>
          <a:endParaRPr lang="en-US" sz="2000" dirty="0">
            <a:solidFill>
              <a:schemeClr val="tx1">
                <a:lumMod val="90000"/>
                <a:lumOff val="10000"/>
              </a:schemeClr>
            </a:solidFill>
            <a:latin typeface="+mj-lt"/>
          </a:endParaRPr>
        </a:p>
      </dgm:t>
    </dgm:pt>
    <dgm:pt modelId="{62BA4AA6-583E-5045-AFFB-02D5158D13AB}" type="parTrans" cxnId="{20BEF6F8-FF0C-8B42-90B3-F9CBC9AE5F42}">
      <dgm:prSet/>
      <dgm:spPr/>
      <dgm:t>
        <a:bodyPr/>
        <a:lstStyle/>
        <a:p>
          <a:endParaRPr lang="en-US"/>
        </a:p>
      </dgm:t>
    </dgm:pt>
    <dgm:pt modelId="{8B3DB1E5-D2A2-2748-87C9-1955F90839DA}" type="sibTrans" cxnId="{20BEF6F8-FF0C-8B42-90B3-F9CBC9AE5F42}">
      <dgm:prSet/>
      <dgm:spPr/>
      <dgm:t>
        <a:bodyPr/>
        <a:lstStyle/>
        <a:p>
          <a:endParaRPr lang="en-US"/>
        </a:p>
      </dgm:t>
    </dgm:pt>
    <dgm:pt modelId="{ECFC06B9-8662-D24C-BCEC-876842C0653B}">
      <dgm:prSet custT="1"/>
      <dgm:spPr/>
      <dgm:t>
        <a:bodyPr/>
        <a:lstStyle/>
        <a:p>
          <a:r>
            <a:rPr lang="en-US" sz="2000" dirty="0">
              <a:solidFill>
                <a:schemeClr val="tx1">
                  <a:lumMod val="90000"/>
                  <a:lumOff val="10000"/>
                </a:schemeClr>
              </a:solidFill>
            </a:rPr>
            <a:t>Spatial factors (B)</a:t>
          </a:r>
        </a:p>
      </dgm:t>
    </dgm:pt>
    <dgm:pt modelId="{7D59672E-B2B1-834B-B2F2-C9508155B4F6}" type="parTrans" cxnId="{94C2419E-D40B-1440-B4B3-26DCC85CBBF3}">
      <dgm:prSet/>
      <dgm:spPr/>
      <dgm:t>
        <a:bodyPr/>
        <a:lstStyle/>
        <a:p>
          <a:endParaRPr lang="en-US"/>
        </a:p>
      </dgm:t>
    </dgm:pt>
    <dgm:pt modelId="{E0460B9E-8854-8245-8C60-9610E24C7864}" type="sibTrans" cxnId="{94C2419E-D40B-1440-B4B3-26DCC85CBBF3}">
      <dgm:prSet/>
      <dgm:spPr/>
      <dgm:t>
        <a:bodyPr/>
        <a:lstStyle/>
        <a:p>
          <a:endParaRPr lang="en-US"/>
        </a:p>
      </dgm:t>
    </dgm:pt>
    <dgm:pt modelId="{439D6B77-C043-9C4C-BDE2-7295BAAB21DB}">
      <dgm:prSet custT="1"/>
      <dgm:spPr/>
      <dgm:t>
        <a:bodyPr/>
        <a:lstStyle/>
        <a:p>
          <a:r>
            <a:rPr lang="en-US" sz="2000" dirty="0">
              <a:solidFill>
                <a:schemeClr val="tx1">
                  <a:lumMod val="90000"/>
                  <a:lumOff val="10000"/>
                </a:schemeClr>
              </a:solidFill>
            </a:rPr>
            <a:t>User factors (C)</a:t>
          </a:r>
        </a:p>
      </dgm:t>
    </dgm:pt>
    <dgm:pt modelId="{C016DADF-2AC0-3543-B08D-8BCB3D5FCF03}" type="parTrans" cxnId="{291B8AC5-8248-144A-9313-D58662A33AE0}">
      <dgm:prSet/>
      <dgm:spPr/>
      <dgm:t>
        <a:bodyPr/>
        <a:lstStyle/>
        <a:p>
          <a:endParaRPr lang="en-US"/>
        </a:p>
      </dgm:t>
    </dgm:pt>
    <dgm:pt modelId="{2FC7DA89-C915-2A46-B079-BB3958800DAA}" type="sibTrans" cxnId="{291B8AC5-8248-144A-9313-D58662A33AE0}">
      <dgm:prSet/>
      <dgm:spPr/>
      <dgm:t>
        <a:bodyPr/>
        <a:lstStyle/>
        <a:p>
          <a:endParaRPr lang="en-US"/>
        </a:p>
      </dgm:t>
    </dgm:pt>
    <dgm:pt modelId="{2055BC19-7FB4-B948-A028-DB784918AA66}" type="pres">
      <dgm:prSet presAssocID="{ADDE587B-1E0C-6E4D-BEC0-812EE8438105}" presName="Name0" presStyleCnt="0">
        <dgm:presLayoutVars>
          <dgm:chMax val="7"/>
          <dgm:chPref val="7"/>
          <dgm:dir/>
        </dgm:presLayoutVars>
      </dgm:prSet>
      <dgm:spPr/>
    </dgm:pt>
    <dgm:pt modelId="{21A6949A-9F1D-8A40-BC46-EF49F82C22A4}" type="pres">
      <dgm:prSet presAssocID="{ADDE587B-1E0C-6E4D-BEC0-812EE8438105}" presName="Name1" presStyleCnt="0"/>
      <dgm:spPr/>
    </dgm:pt>
    <dgm:pt modelId="{A8C859F1-9309-304C-8201-506BDA2CE975}" type="pres">
      <dgm:prSet presAssocID="{ADDE587B-1E0C-6E4D-BEC0-812EE8438105}" presName="cycle" presStyleCnt="0"/>
      <dgm:spPr/>
    </dgm:pt>
    <dgm:pt modelId="{E14692BD-322F-8640-8E92-4F4DB2D9688B}" type="pres">
      <dgm:prSet presAssocID="{ADDE587B-1E0C-6E4D-BEC0-812EE8438105}" presName="srcNode" presStyleLbl="node1" presStyleIdx="0" presStyleCnt="3"/>
      <dgm:spPr/>
    </dgm:pt>
    <dgm:pt modelId="{0F7CA0B7-65CF-9D48-94A8-BEAD131238BC}" type="pres">
      <dgm:prSet presAssocID="{ADDE587B-1E0C-6E4D-BEC0-812EE8438105}" presName="conn" presStyleLbl="parChTrans1D2" presStyleIdx="0" presStyleCnt="1"/>
      <dgm:spPr/>
    </dgm:pt>
    <dgm:pt modelId="{B533A550-9E88-0F46-A056-19DF949412A3}" type="pres">
      <dgm:prSet presAssocID="{ADDE587B-1E0C-6E4D-BEC0-812EE8438105}" presName="extraNode" presStyleLbl="node1" presStyleIdx="0" presStyleCnt="3"/>
      <dgm:spPr/>
    </dgm:pt>
    <dgm:pt modelId="{E265A9A4-309B-7C49-AC11-BC59E6655829}" type="pres">
      <dgm:prSet presAssocID="{ADDE587B-1E0C-6E4D-BEC0-812EE8438105}" presName="dstNode" presStyleLbl="node1" presStyleIdx="0" presStyleCnt="3"/>
      <dgm:spPr/>
    </dgm:pt>
    <dgm:pt modelId="{22C123A0-4E0D-434E-AD8E-27A8366C8F73}" type="pres">
      <dgm:prSet presAssocID="{723F38CC-7E1F-524B-B1F1-CF134A506F6D}" presName="text_1" presStyleLbl="node1" presStyleIdx="0" presStyleCnt="3" custScaleX="36413" custLinFactNeighborX="-31284" custLinFactNeighborY="-5468">
        <dgm:presLayoutVars>
          <dgm:bulletEnabled val="1"/>
        </dgm:presLayoutVars>
      </dgm:prSet>
      <dgm:spPr/>
    </dgm:pt>
    <dgm:pt modelId="{2837FEB1-516E-BF48-B206-B0F5CAA9AFA1}" type="pres">
      <dgm:prSet presAssocID="{723F38CC-7E1F-524B-B1F1-CF134A506F6D}" presName="accent_1" presStyleCnt="0"/>
      <dgm:spPr/>
    </dgm:pt>
    <dgm:pt modelId="{AA1EE5EC-B5AA-1746-BD65-6F5CD5632CDC}" type="pres">
      <dgm:prSet presAssocID="{723F38CC-7E1F-524B-B1F1-CF134A506F6D}" presName="accentRepeatNode" presStyleLbl="solidFgAcc1" presStyleIdx="0" presStyleCnt="3" custScaleX="81241" custScaleY="71132"/>
      <dgm:spPr/>
    </dgm:pt>
    <dgm:pt modelId="{DC52C029-171B-6244-B45D-C67A60E3C386}" type="pres">
      <dgm:prSet presAssocID="{ECFC06B9-8662-D24C-BCEC-876842C0653B}" presName="text_2" presStyleLbl="node1" presStyleIdx="1" presStyleCnt="3" custScaleX="36145" custLinFactNeighborX="-30033">
        <dgm:presLayoutVars>
          <dgm:bulletEnabled val="1"/>
        </dgm:presLayoutVars>
      </dgm:prSet>
      <dgm:spPr/>
    </dgm:pt>
    <dgm:pt modelId="{F3A0E7A5-2E94-4446-BBB1-15757A7ED2F3}" type="pres">
      <dgm:prSet presAssocID="{ECFC06B9-8662-D24C-BCEC-876842C0653B}" presName="accent_2" presStyleCnt="0"/>
      <dgm:spPr/>
    </dgm:pt>
    <dgm:pt modelId="{75A70DE4-2EC4-AB43-921C-5E16D60D614F}" type="pres">
      <dgm:prSet presAssocID="{ECFC06B9-8662-D24C-BCEC-876842C0653B}" presName="accentRepeatNode" presStyleLbl="solidFgAcc1" presStyleIdx="1" presStyleCnt="3" custScaleX="81241" custScaleY="71132"/>
      <dgm:spPr/>
    </dgm:pt>
    <dgm:pt modelId="{A48894DD-88F8-034C-8C07-1C04AD96513B}" type="pres">
      <dgm:prSet presAssocID="{439D6B77-C043-9C4C-BDE2-7295BAAB21DB}" presName="text_3" presStyleLbl="node1" presStyleIdx="2" presStyleCnt="3" custScaleX="40521" custLinFactNeighborX="-30902">
        <dgm:presLayoutVars>
          <dgm:bulletEnabled val="1"/>
        </dgm:presLayoutVars>
      </dgm:prSet>
      <dgm:spPr/>
    </dgm:pt>
    <dgm:pt modelId="{991DCFAA-84C1-CC4C-BAC3-E74E6B7ECB52}" type="pres">
      <dgm:prSet presAssocID="{439D6B77-C043-9C4C-BDE2-7295BAAB21DB}" presName="accent_3" presStyleCnt="0"/>
      <dgm:spPr/>
    </dgm:pt>
    <dgm:pt modelId="{F06AD48B-26F0-D14C-95B5-7A356C01167B}" type="pres">
      <dgm:prSet presAssocID="{439D6B77-C043-9C4C-BDE2-7295BAAB21DB}" presName="accentRepeatNode" presStyleLbl="solidFgAcc1" presStyleIdx="2" presStyleCnt="3" custScaleX="81241" custScaleY="71132"/>
      <dgm:spPr/>
    </dgm:pt>
  </dgm:ptLst>
  <dgm:cxnLst>
    <dgm:cxn modelId="{433B2A05-A80B-6446-A071-F5324D2FE5B4}" type="presOf" srcId="{ADDE587B-1E0C-6E4D-BEC0-812EE8438105}" destId="{2055BC19-7FB4-B948-A028-DB784918AA66}" srcOrd="0" destOrd="0" presId="urn:microsoft.com/office/officeart/2008/layout/VerticalCurvedList"/>
    <dgm:cxn modelId="{B0D0FC39-8895-1944-89A3-AB8B378FA608}" type="presOf" srcId="{ECFC06B9-8662-D24C-BCEC-876842C0653B}" destId="{DC52C029-171B-6244-B45D-C67A60E3C386}" srcOrd="0" destOrd="0" presId="urn:microsoft.com/office/officeart/2008/layout/VerticalCurvedList"/>
    <dgm:cxn modelId="{9E84FF3B-6FE8-7747-8F18-3236836A0C53}" type="presOf" srcId="{723F38CC-7E1F-524B-B1F1-CF134A506F6D}" destId="{22C123A0-4E0D-434E-AD8E-27A8366C8F73}" srcOrd="0" destOrd="0" presId="urn:microsoft.com/office/officeart/2008/layout/VerticalCurvedList"/>
    <dgm:cxn modelId="{94C2419E-D40B-1440-B4B3-26DCC85CBBF3}" srcId="{ADDE587B-1E0C-6E4D-BEC0-812EE8438105}" destId="{ECFC06B9-8662-D24C-BCEC-876842C0653B}" srcOrd="1" destOrd="0" parTransId="{7D59672E-B2B1-834B-B2F2-C9508155B4F6}" sibTransId="{E0460B9E-8854-8245-8C60-9610E24C7864}"/>
    <dgm:cxn modelId="{6B2BBBBB-355A-2A44-A90F-1CE575BC14D6}" type="presOf" srcId="{8B3DB1E5-D2A2-2748-87C9-1955F90839DA}" destId="{0F7CA0B7-65CF-9D48-94A8-BEAD131238BC}" srcOrd="0" destOrd="0" presId="urn:microsoft.com/office/officeart/2008/layout/VerticalCurvedList"/>
    <dgm:cxn modelId="{291B8AC5-8248-144A-9313-D58662A33AE0}" srcId="{ADDE587B-1E0C-6E4D-BEC0-812EE8438105}" destId="{439D6B77-C043-9C4C-BDE2-7295BAAB21DB}" srcOrd="2" destOrd="0" parTransId="{C016DADF-2AC0-3543-B08D-8BCB3D5FCF03}" sibTransId="{2FC7DA89-C915-2A46-B079-BB3958800DAA}"/>
    <dgm:cxn modelId="{688FBACF-CE2F-A749-9DBF-2155D562040C}" type="presOf" srcId="{439D6B77-C043-9C4C-BDE2-7295BAAB21DB}" destId="{A48894DD-88F8-034C-8C07-1C04AD96513B}" srcOrd="0" destOrd="0" presId="urn:microsoft.com/office/officeart/2008/layout/VerticalCurvedList"/>
    <dgm:cxn modelId="{20BEF6F8-FF0C-8B42-90B3-F9CBC9AE5F42}" srcId="{ADDE587B-1E0C-6E4D-BEC0-812EE8438105}" destId="{723F38CC-7E1F-524B-B1F1-CF134A506F6D}" srcOrd="0" destOrd="0" parTransId="{62BA4AA6-583E-5045-AFFB-02D5158D13AB}" sibTransId="{8B3DB1E5-D2A2-2748-87C9-1955F90839DA}"/>
    <dgm:cxn modelId="{FA801698-56E9-6047-89AA-5B4786AB9270}" type="presParOf" srcId="{2055BC19-7FB4-B948-A028-DB784918AA66}" destId="{21A6949A-9F1D-8A40-BC46-EF49F82C22A4}" srcOrd="0" destOrd="0" presId="urn:microsoft.com/office/officeart/2008/layout/VerticalCurvedList"/>
    <dgm:cxn modelId="{9731183E-DB0A-5D4F-8E48-6156F9E8A665}" type="presParOf" srcId="{21A6949A-9F1D-8A40-BC46-EF49F82C22A4}" destId="{A8C859F1-9309-304C-8201-506BDA2CE975}" srcOrd="0" destOrd="0" presId="urn:microsoft.com/office/officeart/2008/layout/VerticalCurvedList"/>
    <dgm:cxn modelId="{351E544A-2C20-C147-9FE8-04BD01FA6D8C}" type="presParOf" srcId="{A8C859F1-9309-304C-8201-506BDA2CE975}" destId="{E14692BD-322F-8640-8E92-4F4DB2D9688B}" srcOrd="0" destOrd="0" presId="urn:microsoft.com/office/officeart/2008/layout/VerticalCurvedList"/>
    <dgm:cxn modelId="{90FC890F-819D-5C46-9E21-3794F77E23B4}" type="presParOf" srcId="{A8C859F1-9309-304C-8201-506BDA2CE975}" destId="{0F7CA0B7-65CF-9D48-94A8-BEAD131238BC}" srcOrd="1" destOrd="0" presId="urn:microsoft.com/office/officeart/2008/layout/VerticalCurvedList"/>
    <dgm:cxn modelId="{5849E4FF-6A15-1B46-BF54-6168C32EEC73}" type="presParOf" srcId="{A8C859F1-9309-304C-8201-506BDA2CE975}" destId="{B533A550-9E88-0F46-A056-19DF949412A3}" srcOrd="2" destOrd="0" presId="urn:microsoft.com/office/officeart/2008/layout/VerticalCurvedList"/>
    <dgm:cxn modelId="{F71EE062-B7F6-1E49-8CE4-986B8B4200CF}" type="presParOf" srcId="{A8C859F1-9309-304C-8201-506BDA2CE975}" destId="{E265A9A4-309B-7C49-AC11-BC59E6655829}" srcOrd="3" destOrd="0" presId="urn:microsoft.com/office/officeart/2008/layout/VerticalCurvedList"/>
    <dgm:cxn modelId="{6E871D53-0F45-1046-BA70-FD39E75A9040}" type="presParOf" srcId="{21A6949A-9F1D-8A40-BC46-EF49F82C22A4}" destId="{22C123A0-4E0D-434E-AD8E-27A8366C8F73}" srcOrd="1" destOrd="0" presId="urn:microsoft.com/office/officeart/2008/layout/VerticalCurvedList"/>
    <dgm:cxn modelId="{DB9258E3-7C5C-104E-A003-5F6051CD8A3E}" type="presParOf" srcId="{21A6949A-9F1D-8A40-BC46-EF49F82C22A4}" destId="{2837FEB1-516E-BF48-B206-B0F5CAA9AFA1}" srcOrd="2" destOrd="0" presId="urn:microsoft.com/office/officeart/2008/layout/VerticalCurvedList"/>
    <dgm:cxn modelId="{E00FDA2F-990B-4846-92AC-8ABB14104916}" type="presParOf" srcId="{2837FEB1-516E-BF48-B206-B0F5CAA9AFA1}" destId="{AA1EE5EC-B5AA-1746-BD65-6F5CD5632CDC}" srcOrd="0" destOrd="0" presId="urn:microsoft.com/office/officeart/2008/layout/VerticalCurvedList"/>
    <dgm:cxn modelId="{C067C6E5-57BB-7740-9175-CE8D41BC7E2A}" type="presParOf" srcId="{21A6949A-9F1D-8A40-BC46-EF49F82C22A4}" destId="{DC52C029-171B-6244-B45D-C67A60E3C386}" srcOrd="3" destOrd="0" presId="urn:microsoft.com/office/officeart/2008/layout/VerticalCurvedList"/>
    <dgm:cxn modelId="{0B9CEB25-8798-EC48-BB08-15266C1FC645}" type="presParOf" srcId="{21A6949A-9F1D-8A40-BC46-EF49F82C22A4}" destId="{F3A0E7A5-2E94-4446-BBB1-15757A7ED2F3}" srcOrd="4" destOrd="0" presId="urn:microsoft.com/office/officeart/2008/layout/VerticalCurvedList"/>
    <dgm:cxn modelId="{BFF27298-CAF8-BF42-8456-6093C5A24C20}" type="presParOf" srcId="{F3A0E7A5-2E94-4446-BBB1-15757A7ED2F3}" destId="{75A70DE4-2EC4-AB43-921C-5E16D60D614F}" srcOrd="0" destOrd="0" presId="urn:microsoft.com/office/officeart/2008/layout/VerticalCurvedList"/>
    <dgm:cxn modelId="{1288EA86-5027-F14F-8488-DC85C4F8305E}" type="presParOf" srcId="{21A6949A-9F1D-8A40-BC46-EF49F82C22A4}" destId="{A48894DD-88F8-034C-8C07-1C04AD96513B}" srcOrd="5" destOrd="0" presId="urn:microsoft.com/office/officeart/2008/layout/VerticalCurvedList"/>
    <dgm:cxn modelId="{4238AD3D-AC98-2D4C-AD41-32F8D7A677CF}" type="presParOf" srcId="{21A6949A-9F1D-8A40-BC46-EF49F82C22A4}" destId="{991DCFAA-84C1-CC4C-BAC3-E74E6B7ECB52}" srcOrd="6" destOrd="0" presId="urn:microsoft.com/office/officeart/2008/layout/VerticalCurvedList"/>
    <dgm:cxn modelId="{B4F09A86-6F04-BA45-ACEA-EE21DA9FB0FE}" type="presParOf" srcId="{991DCFAA-84C1-CC4C-BAC3-E74E6B7ECB52}" destId="{F06AD48B-26F0-D14C-95B5-7A356C01167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48F63B-59C2-6C4C-B912-24EACF7E2380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8277CBD3-F96A-A74A-AAAD-A60ADD033C05}">
      <dgm:prSet phldrT="[Text]" custT="1"/>
      <dgm:spPr>
        <a:solidFill>
          <a:schemeClr val="accent3">
            <a:lumMod val="50000"/>
          </a:schemeClr>
        </a:solidFill>
      </dgm:spPr>
      <dgm:t>
        <a:bodyPr/>
        <a:lstStyle/>
        <a:p>
          <a:r>
            <a:rPr lang="en-US" sz="2000" dirty="0"/>
            <a:t>Monday</a:t>
          </a:r>
        </a:p>
      </dgm:t>
    </dgm:pt>
    <dgm:pt modelId="{7E34D91C-A82B-9B48-8922-612E3296DEAF}" type="parTrans" cxnId="{ECAB1900-364A-4441-A9D1-ABDF132803A8}">
      <dgm:prSet/>
      <dgm:spPr/>
      <dgm:t>
        <a:bodyPr/>
        <a:lstStyle/>
        <a:p>
          <a:endParaRPr lang="en-US"/>
        </a:p>
      </dgm:t>
    </dgm:pt>
    <dgm:pt modelId="{2BCADBAE-8342-6E4F-A984-3F102CC26779}" type="sibTrans" cxnId="{ECAB1900-364A-4441-A9D1-ABDF132803A8}">
      <dgm:prSet/>
      <dgm:spPr/>
      <dgm:t>
        <a:bodyPr/>
        <a:lstStyle/>
        <a:p>
          <a:endParaRPr lang="en-US"/>
        </a:p>
      </dgm:t>
    </dgm:pt>
    <dgm:pt modelId="{6E25CBD1-DC61-084B-853B-D8248F75EB34}">
      <dgm:prSet phldrT="[Text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sz="1600" dirty="0"/>
            <a:t>Wednesday</a:t>
          </a:r>
        </a:p>
      </dgm:t>
    </dgm:pt>
    <dgm:pt modelId="{087A9E76-1707-F44D-A17F-93EAE45BCB45}" type="parTrans" cxnId="{B71F2BC5-7C17-C042-8C3F-C1419FA45109}">
      <dgm:prSet/>
      <dgm:spPr/>
      <dgm:t>
        <a:bodyPr/>
        <a:lstStyle/>
        <a:p>
          <a:endParaRPr lang="en-US"/>
        </a:p>
      </dgm:t>
    </dgm:pt>
    <dgm:pt modelId="{EB27AFA9-2980-7E48-AC3D-A01404C53551}" type="sibTrans" cxnId="{B71F2BC5-7C17-C042-8C3F-C1419FA45109}">
      <dgm:prSet/>
      <dgm:spPr/>
      <dgm:t>
        <a:bodyPr/>
        <a:lstStyle/>
        <a:p>
          <a:endParaRPr lang="en-US"/>
        </a:p>
      </dgm:t>
    </dgm:pt>
    <dgm:pt modelId="{7960CF66-8781-FF47-9BAC-501F51D656A8}">
      <dgm:prSet phldrT="[Text]"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en-US" sz="1200" dirty="0"/>
            <a:t>Tuesday</a:t>
          </a:r>
        </a:p>
      </dgm:t>
    </dgm:pt>
    <dgm:pt modelId="{8A23647D-CBC9-144B-BF46-2DED1986E47F}" type="parTrans" cxnId="{A4D567BD-CFA8-6644-83A5-2E8EF8DDED00}">
      <dgm:prSet/>
      <dgm:spPr/>
      <dgm:t>
        <a:bodyPr/>
        <a:lstStyle/>
        <a:p>
          <a:endParaRPr lang="en-US"/>
        </a:p>
      </dgm:t>
    </dgm:pt>
    <dgm:pt modelId="{A1FDEBD9-4FCE-E041-BDBF-5DF9EC286040}" type="sibTrans" cxnId="{A4D567BD-CFA8-6644-83A5-2E8EF8DDED00}">
      <dgm:prSet/>
      <dgm:spPr/>
      <dgm:t>
        <a:bodyPr/>
        <a:lstStyle/>
        <a:p>
          <a:endParaRPr lang="en-US"/>
        </a:p>
      </dgm:t>
    </dgm:pt>
    <dgm:pt modelId="{8A73F4DE-6FD3-5448-BBA5-87F7A8D95FA6}">
      <dgm:prSet/>
      <dgm:spPr>
        <a:solidFill>
          <a:schemeClr val="accent3">
            <a:lumMod val="20000"/>
            <a:lumOff val="80000"/>
          </a:schemeClr>
        </a:solidFill>
      </dgm:spPr>
      <dgm:t>
        <a:bodyPr/>
        <a:lstStyle/>
        <a:p>
          <a:r>
            <a:rPr lang="en-US" dirty="0"/>
            <a:t>Thursday</a:t>
          </a:r>
        </a:p>
      </dgm:t>
    </dgm:pt>
    <dgm:pt modelId="{E93A7A08-67DC-D04C-940C-D461E6F08656}" type="parTrans" cxnId="{4116568E-556E-5440-9740-2B3A7515FA48}">
      <dgm:prSet/>
      <dgm:spPr/>
      <dgm:t>
        <a:bodyPr/>
        <a:lstStyle/>
        <a:p>
          <a:endParaRPr lang="en-US"/>
        </a:p>
      </dgm:t>
    </dgm:pt>
    <dgm:pt modelId="{A7F8297A-D8E7-8F41-BDEC-FC9F74F297DA}" type="sibTrans" cxnId="{4116568E-556E-5440-9740-2B3A7515FA48}">
      <dgm:prSet/>
      <dgm:spPr/>
      <dgm:t>
        <a:bodyPr/>
        <a:lstStyle/>
        <a:p>
          <a:endParaRPr lang="en-US"/>
        </a:p>
      </dgm:t>
    </dgm:pt>
    <dgm:pt modelId="{86C74F34-E8D2-CE45-A8BD-41EE38C12F05}" type="pres">
      <dgm:prSet presAssocID="{0848F63B-59C2-6C4C-B912-24EACF7E2380}" presName="Name0" presStyleCnt="0">
        <dgm:presLayoutVars>
          <dgm:dir/>
          <dgm:resizeHandles val="exact"/>
        </dgm:presLayoutVars>
      </dgm:prSet>
      <dgm:spPr/>
    </dgm:pt>
    <dgm:pt modelId="{918B0C49-570D-BB43-9389-04EBF5A119C0}" type="pres">
      <dgm:prSet presAssocID="{8277CBD3-F96A-A74A-AAAD-A60ADD033C05}" presName="parTxOnly" presStyleLbl="node1" presStyleIdx="0" presStyleCnt="4">
        <dgm:presLayoutVars>
          <dgm:bulletEnabled val="1"/>
        </dgm:presLayoutVars>
      </dgm:prSet>
      <dgm:spPr/>
    </dgm:pt>
    <dgm:pt modelId="{EEC0A6EC-7532-2946-A2EE-8448CB0C9B34}" type="pres">
      <dgm:prSet presAssocID="{2BCADBAE-8342-6E4F-A984-3F102CC26779}" presName="parSpace" presStyleCnt="0"/>
      <dgm:spPr/>
    </dgm:pt>
    <dgm:pt modelId="{A631252B-5A36-9642-9535-08A8515270F4}" type="pres">
      <dgm:prSet presAssocID="{6E25CBD1-DC61-084B-853B-D8248F75EB34}" presName="parTxOnly" presStyleLbl="node1" presStyleIdx="1" presStyleCnt="4" custScaleX="147526">
        <dgm:presLayoutVars>
          <dgm:bulletEnabled val="1"/>
        </dgm:presLayoutVars>
      </dgm:prSet>
      <dgm:spPr/>
    </dgm:pt>
    <dgm:pt modelId="{5300637B-3469-214C-A843-F8C9883936B5}" type="pres">
      <dgm:prSet presAssocID="{EB27AFA9-2980-7E48-AC3D-A01404C53551}" presName="parSpace" presStyleCnt="0"/>
      <dgm:spPr/>
    </dgm:pt>
    <dgm:pt modelId="{771AC345-BB8B-BD4D-A033-70A35188C92E}" type="pres">
      <dgm:prSet presAssocID="{7960CF66-8781-FF47-9BAC-501F51D656A8}" presName="parTxOnly" presStyleLbl="node1" presStyleIdx="2" presStyleCnt="4">
        <dgm:presLayoutVars>
          <dgm:bulletEnabled val="1"/>
        </dgm:presLayoutVars>
      </dgm:prSet>
      <dgm:spPr/>
    </dgm:pt>
    <dgm:pt modelId="{AD334E5B-05A9-004D-9A72-E6EB363DDA06}" type="pres">
      <dgm:prSet presAssocID="{A1FDEBD9-4FCE-E041-BDBF-5DF9EC286040}" presName="parSpace" presStyleCnt="0"/>
      <dgm:spPr/>
    </dgm:pt>
    <dgm:pt modelId="{06A01B0B-06AA-044B-BACD-C07D6898A517}" type="pres">
      <dgm:prSet presAssocID="{8A73F4DE-6FD3-5448-BBA5-87F7A8D95FA6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ECAB1900-364A-4441-A9D1-ABDF132803A8}" srcId="{0848F63B-59C2-6C4C-B912-24EACF7E2380}" destId="{8277CBD3-F96A-A74A-AAAD-A60ADD033C05}" srcOrd="0" destOrd="0" parTransId="{7E34D91C-A82B-9B48-8922-612E3296DEAF}" sibTransId="{2BCADBAE-8342-6E4F-A984-3F102CC26779}"/>
    <dgm:cxn modelId="{F3349037-2BE3-194F-B8D7-77AD4E19D342}" type="presOf" srcId="{8277CBD3-F96A-A74A-AAAD-A60ADD033C05}" destId="{918B0C49-570D-BB43-9389-04EBF5A119C0}" srcOrd="0" destOrd="0" presId="urn:microsoft.com/office/officeart/2005/8/layout/hChevron3"/>
    <dgm:cxn modelId="{1E793C61-BCD0-1946-B30E-7232E0E61D3D}" type="presOf" srcId="{7960CF66-8781-FF47-9BAC-501F51D656A8}" destId="{771AC345-BB8B-BD4D-A033-70A35188C92E}" srcOrd="0" destOrd="0" presId="urn:microsoft.com/office/officeart/2005/8/layout/hChevron3"/>
    <dgm:cxn modelId="{4116568E-556E-5440-9740-2B3A7515FA48}" srcId="{0848F63B-59C2-6C4C-B912-24EACF7E2380}" destId="{8A73F4DE-6FD3-5448-BBA5-87F7A8D95FA6}" srcOrd="3" destOrd="0" parTransId="{E93A7A08-67DC-D04C-940C-D461E6F08656}" sibTransId="{A7F8297A-D8E7-8F41-BDEC-FC9F74F297DA}"/>
    <dgm:cxn modelId="{0E6E83A6-6115-3A44-A966-BA1B9EEC631C}" type="presOf" srcId="{6E25CBD1-DC61-084B-853B-D8248F75EB34}" destId="{A631252B-5A36-9642-9535-08A8515270F4}" srcOrd="0" destOrd="0" presId="urn:microsoft.com/office/officeart/2005/8/layout/hChevron3"/>
    <dgm:cxn modelId="{52E73FB2-215F-6546-A686-134E69595416}" type="presOf" srcId="{0848F63B-59C2-6C4C-B912-24EACF7E2380}" destId="{86C74F34-E8D2-CE45-A8BD-41EE38C12F05}" srcOrd="0" destOrd="0" presId="urn:microsoft.com/office/officeart/2005/8/layout/hChevron3"/>
    <dgm:cxn modelId="{A4D567BD-CFA8-6644-83A5-2E8EF8DDED00}" srcId="{0848F63B-59C2-6C4C-B912-24EACF7E2380}" destId="{7960CF66-8781-FF47-9BAC-501F51D656A8}" srcOrd="2" destOrd="0" parTransId="{8A23647D-CBC9-144B-BF46-2DED1986E47F}" sibTransId="{A1FDEBD9-4FCE-E041-BDBF-5DF9EC286040}"/>
    <dgm:cxn modelId="{B71F2BC5-7C17-C042-8C3F-C1419FA45109}" srcId="{0848F63B-59C2-6C4C-B912-24EACF7E2380}" destId="{6E25CBD1-DC61-084B-853B-D8248F75EB34}" srcOrd="1" destOrd="0" parTransId="{087A9E76-1707-F44D-A17F-93EAE45BCB45}" sibTransId="{EB27AFA9-2980-7E48-AC3D-A01404C53551}"/>
    <dgm:cxn modelId="{3D26F0F1-401D-4243-AA7B-3711C09F0568}" type="presOf" srcId="{8A73F4DE-6FD3-5448-BBA5-87F7A8D95FA6}" destId="{06A01B0B-06AA-044B-BACD-C07D6898A517}" srcOrd="0" destOrd="0" presId="urn:microsoft.com/office/officeart/2005/8/layout/hChevron3"/>
    <dgm:cxn modelId="{A266DC4F-9B2E-0A43-901B-7FD6869A6A1D}" type="presParOf" srcId="{86C74F34-E8D2-CE45-A8BD-41EE38C12F05}" destId="{918B0C49-570D-BB43-9389-04EBF5A119C0}" srcOrd="0" destOrd="0" presId="urn:microsoft.com/office/officeart/2005/8/layout/hChevron3"/>
    <dgm:cxn modelId="{CEB6BF64-CE37-B44D-874B-B903C27BE1D3}" type="presParOf" srcId="{86C74F34-E8D2-CE45-A8BD-41EE38C12F05}" destId="{EEC0A6EC-7532-2946-A2EE-8448CB0C9B34}" srcOrd="1" destOrd="0" presId="urn:microsoft.com/office/officeart/2005/8/layout/hChevron3"/>
    <dgm:cxn modelId="{25CB1A7B-7743-734A-B873-DD4DF86AF36C}" type="presParOf" srcId="{86C74F34-E8D2-CE45-A8BD-41EE38C12F05}" destId="{A631252B-5A36-9642-9535-08A8515270F4}" srcOrd="2" destOrd="0" presId="urn:microsoft.com/office/officeart/2005/8/layout/hChevron3"/>
    <dgm:cxn modelId="{FB2EF9EB-3A34-E149-91BE-793CACE767FF}" type="presParOf" srcId="{86C74F34-E8D2-CE45-A8BD-41EE38C12F05}" destId="{5300637B-3469-214C-A843-F8C9883936B5}" srcOrd="3" destOrd="0" presId="urn:microsoft.com/office/officeart/2005/8/layout/hChevron3"/>
    <dgm:cxn modelId="{5DAA033E-3069-EA45-9C1E-92027F51DF94}" type="presParOf" srcId="{86C74F34-E8D2-CE45-A8BD-41EE38C12F05}" destId="{771AC345-BB8B-BD4D-A033-70A35188C92E}" srcOrd="4" destOrd="0" presId="urn:microsoft.com/office/officeart/2005/8/layout/hChevron3"/>
    <dgm:cxn modelId="{8BA99B56-8987-AD46-96C9-84F7908BF56A}" type="presParOf" srcId="{86C74F34-E8D2-CE45-A8BD-41EE38C12F05}" destId="{AD334E5B-05A9-004D-9A72-E6EB363DDA06}" srcOrd="5" destOrd="0" presId="urn:microsoft.com/office/officeart/2005/8/layout/hChevron3"/>
    <dgm:cxn modelId="{E912FF44-23B0-8342-922C-FA66CF8EBD2D}" type="presParOf" srcId="{86C74F34-E8D2-CE45-A8BD-41EE38C12F05}" destId="{06A01B0B-06AA-044B-BACD-C07D6898A517}" srcOrd="6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48F63B-59C2-6C4C-B912-24EACF7E2380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8277CBD3-F96A-A74A-AAAD-A60ADD033C05}">
      <dgm:prSet phldrT="[Text]" custT="1"/>
      <dgm:spPr>
        <a:solidFill>
          <a:schemeClr val="accent3">
            <a:lumMod val="50000"/>
          </a:schemeClr>
        </a:solidFill>
      </dgm:spPr>
      <dgm:t>
        <a:bodyPr/>
        <a:lstStyle/>
        <a:p>
          <a:r>
            <a:rPr lang="en-US" sz="2000" dirty="0"/>
            <a:t>11:30 A.M</a:t>
          </a:r>
        </a:p>
      </dgm:t>
    </dgm:pt>
    <dgm:pt modelId="{7E34D91C-A82B-9B48-8922-612E3296DEAF}" type="parTrans" cxnId="{ECAB1900-364A-4441-A9D1-ABDF132803A8}">
      <dgm:prSet/>
      <dgm:spPr/>
      <dgm:t>
        <a:bodyPr/>
        <a:lstStyle/>
        <a:p>
          <a:endParaRPr lang="en-US"/>
        </a:p>
      </dgm:t>
    </dgm:pt>
    <dgm:pt modelId="{2BCADBAE-8342-6E4F-A984-3F102CC26779}" type="sibTrans" cxnId="{ECAB1900-364A-4441-A9D1-ABDF132803A8}">
      <dgm:prSet/>
      <dgm:spPr/>
      <dgm:t>
        <a:bodyPr/>
        <a:lstStyle/>
        <a:p>
          <a:endParaRPr lang="en-US"/>
        </a:p>
      </dgm:t>
    </dgm:pt>
    <dgm:pt modelId="{8A73F4DE-6FD3-5448-BBA5-87F7A8D95FA6}">
      <dgm:prSet custT="1"/>
      <dgm:spPr>
        <a:solidFill>
          <a:schemeClr val="accent3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3:30 P.M</a:t>
          </a:r>
        </a:p>
      </dgm:t>
    </dgm:pt>
    <dgm:pt modelId="{A7F8297A-D8E7-8F41-BDEC-FC9F74F297DA}" type="sibTrans" cxnId="{4116568E-556E-5440-9740-2B3A7515FA48}">
      <dgm:prSet/>
      <dgm:spPr/>
      <dgm:t>
        <a:bodyPr/>
        <a:lstStyle/>
        <a:p>
          <a:endParaRPr lang="en-US"/>
        </a:p>
      </dgm:t>
    </dgm:pt>
    <dgm:pt modelId="{E93A7A08-67DC-D04C-940C-D461E6F08656}" type="parTrans" cxnId="{4116568E-556E-5440-9740-2B3A7515FA48}">
      <dgm:prSet/>
      <dgm:spPr/>
      <dgm:t>
        <a:bodyPr/>
        <a:lstStyle/>
        <a:p>
          <a:endParaRPr lang="en-US"/>
        </a:p>
      </dgm:t>
    </dgm:pt>
    <dgm:pt modelId="{86C74F34-E8D2-CE45-A8BD-41EE38C12F05}" type="pres">
      <dgm:prSet presAssocID="{0848F63B-59C2-6C4C-B912-24EACF7E2380}" presName="Name0" presStyleCnt="0">
        <dgm:presLayoutVars>
          <dgm:dir/>
          <dgm:resizeHandles val="exact"/>
        </dgm:presLayoutVars>
      </dgm:prSet>
      <dgm:spPr/>
    </dgm:pt>
    <dgm:pt modelId="{918B0C49-570D-BB43-9389-04EBF5A119C0}" type="pres">
      <dgm:prSet presAssocID="{8277CBD3-F96A-A74A-AAAD-A60ADD033C05}" presName="parTxOnly" presStyleLbl="node1" presStyleIdx="0" presStyleCnt="2" custScaleX="133278">
        <dgm:presLayoutVars>
          <dgm:bulletEnabled val="1"/>
        </dgm:presLayoutVars>
      </dgm:prSet>
      <dgm:spPr/>
    </dgm:pt>
    <dgm:pt modelId="{EEC0A6EC-7532-2946-A2EE-8448CB0C9B34}" type="pres">
      <dgm:prSet presAssocID="{2BCADBAE-8342-6E4F-A984-3F102CC26779}" presName="parSpace" presStyleCnt="0"/>
      <dgm:spPr/>
    </dgm:pt>
    <dgm:pt modelId="{06A01B0B-06AA-044B-BACD-C07D6898A517}" type="pres">
      <dgm:prSet presAssocID="{8A73F4DE-6FD3-5448-BBA5-87F7A8D95FA6}" presName="parTxOnly" presStyleLbl="node1" presStyleIdx="1" presStyleCnt="2" custScaleX="136256">
        <dgm:presLayoutVars>
          <dgm:bulletEnabled val="1"/>
        </dgm:presLayoutVars>
      </dgm:prSet>
      <dgm:spPr/>
    </dgm:pt>
  </dgm:ptLst>
  <dgm:cxnLst>
    <dgm:cxn modelId="{ECAB1900-364A-4441-A9D1-ABDF132803A8}" srcId="{0848F63B-59C2-6C4C-B912-24EACF7E2380}" destId="{8277CBD3-F96A-A74A-AAAD-A60ADD033C05}" srcOrd="0" destOrd="0" parTransId="{7E34D91C-A82B-9B48-8922-612E3296DEAF}" sibTransId="{2BCADBAE-8342-6E4F-A984-3F102CC26779}"/>
    <dgm:cxn modelId="{F3349037-2BE3-194F-B8D7-77AD4E19D342}" type="presOf" srcId="{8277CBD3-F96A-A74A-AAAD-A60ADD033C05}" destId="{918B0C49-570D-BB43-9389-04EBF5A119C0}" srcOrd="0" destOrd="0" presId="urn:microsoft.com/office/officeart/2005/8/layout/hChevron3"/>
    <dgm:cxn modelId="{4116568E-556E-5440-9740-2B3A7515FA48}" srcId="{0848F63B-59C2-6C4C-B912-24EACF7E2380}" destId="{8A73F4DE-6FD3-5448-BBA5-87F7A8D95FA6}" srcOrd="1" destOrd="0" parTransId="{E93A7A08-67DC-D04C-940C-D461E6F08656}" sibTransId="{A7F8297A-D8E7-8F41-BDEC-FC9F74F297DA}"/>
    <dgm:cxn modelId="{52E73FB2-215F-6546-A686-134E69595416}" type="presOf" srcId="{0848F63B-59C2-6C4C-B912-24EACF7E2380}" destId="{86C74F34-E8D2-CE45-A8BD-41EE38C12F05}" srcOrd="0" destOrd="0" presId="urn:microsoft.com/office/officeart/2005/8/layout/hChevron3"/>
    <dgm:cxn modelId="{3D26F0F1-401D-4243-AA7B-3711C09F0568}" type="presOf" srcId="{8A73F4DE-6FD3-5448-BBA5-87F7A8D95FA6}" destId="{06A01B0B-06AA-044B-BACD-C07D6898A517}" srcOrd="0" destOrd="0" presId="urn:microsoft.com/office/officeart/2005/8/layout/hChevron3"/>
    <dgm:cxn modelId="{A266DC4F-9B2E-0A43-901B-7FD6869A6A1D}" type="presParOf" srcId="{86C74F34-E8D2-CE45-A8BD-41EE38C12F05}" destId="{918B0C49-570D-BB43-9389-04EBF5A119C0}" srcOrd="0" destOrd="0" presId="urn:microsoft.com/office/officeart/2005/8/layout/hChevron3"/>
    <dgm:cxn modelId="{CEB6BF64-CE37-B44D-874B-B903C27BE1D3}" type="presParOf" srcId="{86C74F34-E8D2-CE45-A8BD-41EE38C12F05}" destId="{EEC0A6EC-7532-2946-A2EE-8448CB0C9B34}" srcOrd="1" destOrd="0" presId="urn:microsoft.com/office/officeart/2005/8/layout/hChevron3"/>
    <dgm:cxn modelId="{E912FF44-23B0-8342-922C-FA66CF8EBD2D}" type="presParOf" srcId="{86C74F34-E8D2-CE45-A8BD-41EE38C12F05}" destId="{06A01B0B-06AA-044B-BACD-C07D6898A517}" srcOrd="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848F63B-59C2-6C4C-B912-24EACF7E2380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8277CBD3-F96A-A74A-AAAD-A60ADD033C05}">
      <dgm:prSet phldrT="[Text]" custT="1"/>
      <dgm:spPr>
        <a:solidFill>
          <a:schemeClr val="accent3">
            <a:lumMod val="50000"/>
          </a:schemeClr>
        </a:solidFill>
      </dgm:spPr>
      <dgm:t>
        <a:bodyPr/>
        <a:lstStyle/>
        <a:p>
          <a:r>
            <a:rPr lang="en-US" sz="2800" dirty="0"/>
            <a:t>X1127</a:t>
          </a:r>
        </a:p>
      </dgm:t>
    </dgm:pt>
    <dgm:pt modelId="{7E34D91C-A82B-9B48-8922-612E3296DEAF}" type="parTrans" cxnId="{ECAB1900-364A-4441-A9D1-ABDF132803A8}">
      <dgm:prSet/>
      <dgm:spPr/>
      <dgm:t>
        <a:bodyPr/>
        <a:lstStyle/>
        <a:p>
          <a:endParaRPr lang="en-US"/>
        </a:p>
      </dgm:t>
    </dgm:pt>
    <dgm:pt modelId="{2BCADBAE-8342-6E4F-A984-3F102CC26779}" type="sibTrans" cxnId="{ECAB1900-364A-4441-A9D1-ABDF132803A8}">
      <dgm:prSet/>
      <dgm:spPr/>
      <dgm:t>
        <a:bodyPr/>
        <a:lstStyle/>
        <a:p>
          <a:endParaRPr lang="en-US"/>
        </a:p>
      </dgm:t>
    </dgm:pt>
    <dgm:pt modelId="{7960CF66-8781-FF47-9BAC-501F51D656A8}">
      <dgm:prSet phldrT="[Text]"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en-US" sz="1400" dirty="0"/>
            <a:t>X1115</a:t>
          </a:r>
        </a:p>
      </dgm:t>
    </dgm:pt>
    <dgm:pt modelId="{8A23647D-CBC9-144B-BF46-2DED1986E47F}" type="parTrans" cxnId="{A4D567BD-CFA8-6644-83A5-2E8EF8DDED00}">
      <dgm:prSet/>
      <dgm:spPr/>
      <dgm:t>
        <a:bodyPr/>
        <a:lstStyle/>
        <a:p>
          <a:endParaRPr lang="en-US"/>
        </a:p>
      </dgm:t>
    </dgm:pt>
    <dgm:pt modelId="{A1FDEBD9-4FCE-E041-BDBF-5DF9EC286040}" type="sibTrans" cxnId="{A4D567BD-CFA8-6644-83A5-2E8EF8DDED00}">
      <dgm:prSet/>
      <dgm:spPr/>
      <dgm:t>
        <a:bodyPr/>
        <a:lstStyle/>
        <a:p>
          <a:endParaRPr lang="en-US"/>
        </a:p>
      </dgm:t>
    </dgm:pt>
    <dgm:pt modelId="{8A73F4DE-6FD3-5448-BBA5-87F7A8D95FA6}">
      <dgm:prSet custT="1"/>
      <dgm:spPr>
        <a:solidFill>
          <a:schemeClr val="accent3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X1116</a:t>
          </a:r>
        </a:p>
      </dgm:t>
    </dgm:pt>
    <dgm:pt modelId="{E93A7A08-67DC-D04C-940C-D461E6F08656}" type="parTrans" cxnId="{4116568E-556E-5440-9740-2B3A7515FA48}">
      <dgm:prSet/>
      <dgm:spPr/>
      <dgm:t>
        <a:bodyPr/>
        <a:lstStyle/>
        <a:p>
          <a:endParaRPr lang="en-US"/>
        </a:p>
      </dgm:t>
    </dgm:pt>
    <dgm:pt modelId="{A7F8297A-D8E7-8F41-BDEC-FC9F74F297DA}" type="sibTrans" cxnId="{4116568E-556E-5440-9740-2B3A7515FA48}">
      <dgm:prSet/>
      <dgm:spPr/>
      <dgm:t>
        <a:bodyPr/>
        <a:lstStyle/>
        <a:p>
          <a:endParaRPr lang="en-US"/>
        </a:p>
      </dgm:t>
    </dgm:pt>
    <dgm:pt modelId="{86C74F34-E8D2-CE45-A8BD-41EE38C12F05}" type="pres">
      <dgm:prSet presAssocID="{0848F63B-59C2-6C4C-B912-24EACF7E2380}" presName="Name0" presStyleCnt="0">
        <dgm:presLayoutVars>
          <dgm:dir/>
          <dgm:resizeHandles val="exact"/>
        </dgm:presLayoutVars>
      </dgm:prSet>
      <dgm:spPr/>
    </dgm:pt>
    <dgm:pt modelId="{918B0C49-570D-BB43-9389-04EBF5A119C0}" type="pres">
      <dgm:prSet presAssocID="{8277CBD3-F96A-A74A-AAAD-A60ADD033C05}" presName="parTxOnly" presStyleLbl="node1" presStyleIdx="0" presStyleCnt="3" custScaleX="124886">
        <dgm:presLayoutVars>
          <dgm:bulletEnabled val="1"/>
        </dgm:presLayoutVars>
      </dgm:prSet>
      <dgm:spPr/>
    </dgm:pt>
    <dgm:pt modelId="{EEC0A6EC-7532-2946-A2EE-8448CB0C9B34}" type="pres">
      <dgm:prSet presAssocID="{2BCADBAE-8342-6E4F-A984-3F102CC26779}" presName="parSpace" presStyleCnt="0"/>
      <dgm:spPr/>
    </dgm:pt>
    <dgm:pt modelId="{771AC345-BB8B-BD4D-A033-70A35188C92E}" type="pres">
      <dgm:prSet presAssocID="{7960CF66-8781-FF47-9BAC-501F51D656A8}" presName="parTxOnly" presStyleLbl="node1" presStyleIdx="1" presStyleCnt="3" custLinFactNeighborY="-2749">
        <dgm:presLayoutVars>
          <dgm:bulletEnabled val="1"/>
        </dgm:presLayoutVars>
      </dgm:prSet>
      <dgm:spPr/>
    </dgm:pt>
    <dgm:pt modelId="{AD334E5B-05A9-004D-9A72-E6EB363DDA06}" type="pres">
      <dgm:prSet presAssocID="{A1FDEBD9-4FCE-E041-BDBF-5DF9EC286040}" presName="parSpace" presStyleCnt="0"/>
      <dgm:spPr/>
    </dgm:pt>
    <dgm:pt modelId="{06A01B0B-06AA-044B-BACD-C07D6898A517}" type="pres">
      <dgm:prSet presAssocID="{8A73F4DE-6FD3-5448-BBA5-87F7A8D95FA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ECAB1900-364A-4441-A9D1-ABDF132803A8}" srcId="{0848F63B-59C2-6C4C-B912-24EACF7E2380}" destId="{8277CBD3-F96A-A74A-AAAD-A60ADD033C05}" srcOrd="0" destOrd="0" parTransId="{7E34D91C-A82B-9B48-8922-612E3296DEAF}" sibTransId="{2BCADBAE-8342-6E4F-A984-3F102CC26779}"/>
    <dgm:cxn modelId="{F3349037-2BE3-194F-B8D7-77AD4E19D342}" type="presOf" srcId="{8277CBD3-F96A-A74A-AAAD-A60ADD033C05}" destId="{918B0C49-570D-BB43-9389-04EBF5A119C0}" srcOrd="0" destOrd="0" presId="urn:microsoft.com/office/officeart/2005/8/layout/hChevron3"/>
    <dgm:cxn modelId="{1E793C61-BCD0-1946-B30E-7232E0E61D3D}" type="presOf" srcId="{7960CF66-8781-FF47-9BAC-501F51D656A8}" destId="{771AC345-BB8B-BD4D-A033-70A35188C92E}" srcOrd="0" destOrd="0" presId="urn:microsoft.com/office/officeart/2005/8/layout/hChevron3"/>
    <dgm:cxn modelId="{4116568E-556E-5440-9740-2B3A7515FA48}" srcId="{0848F63B-59C2-6C4C-B912-24EACF7E2380}" destId="{8A73F4DE-6FD3-5448-BBA5-87F7A8D95FA6}" srcOrd="2" destOrd="0" parTransId="{E93A7A08-67DC-D04C-940C-D461E6F08656}" sibTransId="{A7F8297A-D8E7-8F41-BDEC-FC9F74F297DA}"/>
    <dgm:cxn modelId="{52E73FB2-215F-6546-A686-134E69595416}" type="presOf" srcId="{0848F63B-59C2-6C4C-B912-24EACF7E2380}" destId="{86C74F34-E8D2-CE45-A8BD-41EE38C12F05}" srcOrd="0" destOrd="0" presId="urn:microsoft.com/office/officeart/2005/8/layout/hChevron3"/>
    <dgm:cxn modelId="{A4D567BD-CFA8-6644-83A5-2E8EF8DDED00}" srcId="{0848F63B-59C2-6C4C-B912-24EACF7E2380}" destId="{7960CF66-8781-FF47-9BAC-501F51D656A8}" srcOrd="1" destOrd="0" parTransId="{8A23647D-CBC9-144B-BF46-2DED1986E47F}" sibTransId="{A1FDEBD9-4FCE-E041-BDBF-5DF9EC286040}"/>
    <dgm:cxn modelId="{3D26F0F1-401D-4243-AA7B-3711C09F0568}" type="presOf" srcId="{8A73F4DE-6FD3-5448-BBA5-87F7A8D95FA6}" destId="{06A01B0B-06AA-044B-BACD-C07D6898A517}" srcOrd="0" destOrd="0" presId="urn:microsoft.com/office/officeart/2005/8/layout/hChevron3"/>
    <dgm:cxn modelId="{A266DC4F-9B2E-0A43-901B-7FD6869A6A1D}" type="presParOf" srcId="{86C74F34-E8D2-CE45-A8BD-41EE38C12F05}" destId="{918B0C49-570D-BB43-9389-04EBF5A119C0}" srcOrd="0" destOrd="0" presId="urn:microsoft.com/office/officeart/2005/8/layout/hChevron3"/>
    <dgm:cxn modelId="{CEB6BF64-CE37-B44D-874B-B903C27BE1D3}" type="presParOf" srcId="{86C74F34-E8D2-CE45-A8BD-41EE38C12F05}" destId="{EEC0A6EC-7532-2946-A2EE-8448CB0C9B34}" srcOrd="1" destOrd="0" presId="urn:microsoft.com/office/officeart/2005/8/layout/hChevron3"/>
    <dgm:cxn modelId="{5DAA033E-3069-EA45-9C1E-92027F51DF94}" type="presParOf" srcId="{86C74F34-E8D2-CE45-A8BD-41EE38C12F05}" destId="{771AC345-BB8B-BD4D-A033-70A35188C92E}" srcOrd="2" destOrd="0" presId="urn:microsoft.com/office/officeart/2005/8/layout/hChevron3"/>
    <dgm:cxn modelId="{8BA99B56-8987-AD46-96C9-84F7908BF56A}" type="presParOf" srcId="{86C74F34-E8D2-CE45-A8BD-41EE38C12F05}" destId="{AD334E5B-05A9-004D-9A72-E6EB363DDA06}" srcOrd="3" destOrd="0" presId="urn:microsoft.com/office/officeart/2005/8/layout/hChevron3"/>
    <dgm:cxn modelId="{E912FF44-23B0-8342-922C-FA66CF8EBD2D}" type="presParOf" srcId="{86C74F34-E8D2-CE45-A8BD-41EE38C12F05}" destId="{06A01B0B-06AA-044B-BACD-C07D6898A517}" srcOrd="4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848F63B-59C2-6C4C-B912-24EACF7E2380}" type="doc">
      <dgm:prSet loTypeId="urn:microsoft.com/office/officeart/2005/8/layout/hChevron3" loCatId="" qsTypeId="urn:microsoft.com/office/officeart/2005/8/quickstyle/simple1" qsCatId="simple" csTypeId="urn:microsoft.com/office/officeart/2005/8/colors/accent1_2" csCatId="accent1" phldr="1"/>
      <dgm:spPr/>
    </dgm:pt>
    <dgm:pt modelId="{8277CBD3-F96A-A74A-AAAD-A60ADD033C05}">
      <dgm:prSet phldrT="[Text]" custT="1"/>
      <dgm:spPr>
        <a:solidFill>
          <a:schemeClr val="accent3">
            <a:lumMod val="50000"/>
          </a:schemeClr>
        </a:solidFill>
      </dgm:spPr>
      <dgm:t>
        <a:bodyPr/>
        <a:lstStyle/>
        <a:p>
          <a:r>
            <a:rPr lang="en-US" sz="2000" dirty="0"/>
            <a:t>GENERAL</a:t>
          </a:r>
        </a:p>
      </dgm:t>
    </dgm:pt>
    <dgm:pt modelId="{7E34D91C-A82B-9B48-8922-612E3296DEAF}" type="parTrans" cxnId="{ECAB1900-364A-4441-A9D1-ABDF132803A8}">
      <dgm:prSet/>
      <dgm:spPr/>
      <dgm:t>
        <a:bodyPr/>
        <a:lstStyle/>
        <a:p>
          <a:endParaRPr lang="en-US"/>
        </a:p>
      </dgm:t>
    </dgm:pt>
    <dgm:pt modelId="{2BCADBAE-8342-6E4F-A984-3F102CC26779}" type="sibTrans" cxnId="{ECAB1900-364A-4441-A9D1-ABDF132803A8}">
      <dgm:prSet/>
      <dgm:spPr/>
      <dgm:t>
        <a:bodyPr/>
        <a:lstStyle/>
        <a:p>
          <a:endParaRPr lang="en-US"/>
        </a:p>
      </dgm:t>
    </dgm:pt>
    <dgm:pt modelId="{8A73F4DE-6FD3-5448-BBA5-87F7A8D95FA6}">
      <dgm:prSet custT="1"/>
      <dgm:spPr>
        <a:solidFill>
          <a:schemeClr val="accent3">
            <a:lumMod val="20000"/>
            <a:lumOff val="80000"/>
          </a:schemeClr>
        </a:solidFill>
      </dgm:spPr>
      <dgm:t>
        <a:bodyPr/>
        <a:lstStyle/>
        <a:p>
          <a:r>
            <a:rPr lang="en-US" sz="1200" dirty="0"/>
            <a:t>RESERVED</a:t>
          </a:r>
        </a:p>
      </dgm:t>
    </dgm:pt>
    <dgm:pt modelId="{A7F8297A-D8E7-8F41-BDEC-FC9F74F297DA}" type="sibTrans" cxnId="{4116568E-556E-5440-9740-2B3A7515FA48}">
      <dgm:prSet/>
      <dgm:spPr/>
      <dgm:t>
        <a:bodyPr/>
        <a:lstStyle/>
        <a:p>
          <a:endParaRPr lang="en-US"/>
        </a:p>
      </dgm:t>
    </dgm:pt>
    <dgm:pt modelId="{E93A7A08-67DC-D04C-940C-D461E6F08656}" type="parTrans" cxnId="{4116568E-556E-5440-9740-2B3A7515FA48}">
      <dgm:prSet/>
      <dgm:spPr/>
      <dgm:t>
        <a:bodyPr/>
        <a:lstStyle/>
        <a:p>
          <a:endParaRPr lang="en-US"/>
        </a:p>
      </dgm:t>
    </dgm:pt>
    <dgm:pt modelId="{86C74F34-E8D2-CE45-A8BD-41EE38C12F05}" type="pres">
      <dgm:prSet presAssocID="{0848F63B-59C2-6C4C-B912-24EACF7E2380}" presName="Name0" presStyleCnt="0">
        <dgm:presLayoutVars>
          <dgm:dir/>
          <dgm:resizeHandles val="exact"/>
        </dgm:presLayoutVars>
      </dgm:prSet>
      <dgm:spPr/>
    </dgm:pt>
    <dgm:pt modelId="{918B0C49-570D-BB43-9389-04EBF5A119C0}" type="pres">
      <dgm:prSet presAssocID="{8277CBD3-F96A-A74A-AAAD-A60ADD033C05}" presName="parTxOnly" presStyleLbl="node1" presStyleIdx="0" presStyleCnt="2" custScaleX="133278" custLinFactNeighborX="-3135">
        <dgm:presLayoutVars>
          <dgm:bulletEnabled val="1"/>
        </dgm:presLayoutVars>
      </dgm:prSet>
      <dgm:spPr/>
    </dgm:pt>
    <dgm:pt modelId="{EEC0A6EC-7532-2946-A2EE-8448CB0C9B34}" type="pres">
      <dgm:prSet presAssocID="{2BCADBAE-8342-6E4F-A984-3F102CC26779}" presName="parSpace" presStyleCnt="0"/>
      <dgm:spPr/>
    </dgm:pt>
    <dgm:pt modelId="{06A01B0B-06AA-044B-BACD-C07D6898A517}" type="pres">
      <dgm:prSet presAssocID="{8A73F4DE-6FD3-5448-BBA5-87F7A8D95FA6}" presName="parTxOnly" presStyleLbl="node1" presStyleIdx="1" presStyleCnt="2" custScaleX="136256">
        <dgm:presLayoutVars>
          <dgm:bulletEnabled val="1"/>
        </dgm:presLayoutVars>
      </dgm:prSet>
      <dgm:spPr/>
    </dgm:pt>
  </dgm:ptLst>
  <dgm:cxnLst>
    <dgm:cxn modelId="{ECAB1900-364A-4441-A9D1-ABDF132803A8}" srcId="{0848F63B-59C2-6C4C-B912-24EACF7E2380}" destId="{8277CBD3-F96A-A74A-AAAD-A60ADD033C05}" srcOrd="0" destOrd="0" parTransId="{7E34D91C-A82B-9B48-8922-612E3296DEAF}" sibTransId="{2BCADBAE-8342-6E4F-A984-3F102CC26779}"/>
    <dgm:cxn modelId="{F3349037-2BE3-194F-B8D7-77AD4E19D342}" type="presOf" srcId="{8277CBD3-F96A-A74A-AAAD-A60ADD033C05}" destId="{918B0C49-570D-BB43-9389-04EBF5A119C0}" srcOrd="0" destOrd="0" presId="urn:microsoft.com/office/officeart/2005/8/layout/hChevron3"/>
    <dgm:cxn modelId="{4116568E-556E-5440-9740-2B3A7515FA48}" srcId="{0848F63B-59C2-6C4C-B912-24EACF7E2380}" destId="{8A73F4DE-6FD3-5448-BBA5-87F7A8D95FA6}" srcOrd="1" destOrd="0" parTransId="{E93A7A08-67DC-D04C-940C-D461E6F08656}" sibTransId="{A7F8297A-D8E7-8F41-BDEC-FC9F74F297DA}"/>
    <dgm:cxn modelId="{52E73FB2-215F-6546-A686-134E69595416}" type="presOf" srcId="{0848F63B-59C2-6C4C-B912-24EACF7E2380}" destId="{86C74F34-E8D2-CE45-A8BD-41EE38C12F05}" srcOrd="0" destOrd="0" presId="urn:microsoft.com/office/officeart/2005/8/layout/hChevron3"/>
    <dgm:cxn modelId="{3D26F0F1-401D-4243-AA7B-3711C09F0568}" type="presOf" srcId="{8A73F4DE-6FD3-5448-BBA5-87F7A8D95FA6}" destId="{06A01B0B-06AA-044B-BACD-C07D6898A517}" srcOrd="0" destOrd="0" presId="urn:microsoft.com/office/officeart/2005/8/layout/hChevron3"/>
    <dgm:cxn modelId="{A266DC4F-9B2E-0A43-901B-7FD6869A6A1D}" type="presParOf" srcId="{86C74F34-E8D2-CE45-A8BD-41EE38C12F05}" destId="{918B0C49-570D-BB43-9389-04EBF5A119C0}" srcOrd="0" destOrd="0" presId="urn:microsoft.com/office/officeart/2005/8/layout/hChevron3"/>
    <dgm:cxn modelId="{CEB6BF64-CE37-B44D-874B-B903C27BE1D3}" type="presParOf" srcId="{86C74F34-E8D2-CE45-A8BD-41EE38C12F05}" destId="{EEC0A6EC-7532-2946-A2EE-8448CB0C9B34}" srcOrd="1" destOrd="0" presId="urn:microsoft.com/office/officeart/2005/8/layout/hChevron3"/>
    <dgm:cxn modelId="{E912FF44-23B0-8342-922C-FA66CF8EBD2D}" type="presParOf" srcId="{86C74F34-E8D2-CE45-A8BD-41EE38C12F05}" destId="{06A01B0B-06AA-044B-BACD-C07D6898A517}" srcOrd="2" destOrd="0" presId="urn:microsoft.com/office/officeart/2005/8/layout/hChevron3"/>
  </dgm:cxnLst>
  <dgm:bg>
    <a:noFill/>
  </dgm:bg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7CA0B7-65CF-9D48-94A8-BEAD131238BC}">
      <dsp:nvSpPr>
        <dsp:cNvPr id="0" name=""/>
        <dsp:cNvSpPr/>
      </dsp:nvSpPr>
      <dsp:spPr>
        <a:xfrm>
          <a:off x="-4158726" y="-758586"/>
          <a:ext cx="5896167" cy="5896167"/>
        </a:xfrm>
        <a:prstGeom prst="blockArc">
          <a:avLst>
            <a:gd name="adj1" fmla="val 18900000"/>
            <a:gd name="adj2" fmla="val 2700000"/>
            <a:gd name="adj3" fmla="val 366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C123A0-4E0D-434E-AD8E-27A8366C8F73}">
      <dsp:nvSpPr>
        <dsp:cNvPr id="0" name=""/>
        <dsp:cNvSpPr/>
      </dsp:nvSpPr>
      <dsp:spPr>
        <a:xfrm>
          <a:off x="1427197" y="390010"/>
          <a:ext cx="1939416" cy="8757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5165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>
                  <a:lumMod val="90000"/>
                  <a:lumOff val="10000"/>
                </a:schemeClr>
              </a:solidFill>
            </a:rPr>
            <a:t>Temporal Factors (A)</a:t>
          </a:r>
          <a:endParaRPr lang="en-US" sz="2000" kern="1200" dirty="0">
            <a:solidFill>
              <a:schemeClr val="tx1">
                <a:lumMod val="90000"/>
                <a:lumOff val="10000"/>
              </a:schemeClr>
            </a:solidFill>
            <a:latin typeface="+mj-lt"/>
          </a:endParaRPr>
        </a:p>
      </dsp:txBody>
      <dsp:txXfrm>
        <a:off x="1427197" y="390010"/>
        <a:ext cx="1939416" cy="875798"/>
      </dsp:txXfrm>
    </dsp:sp>
    <dsp:sp modelId="{AA1EE5EC-B5AA-1746-BD65-6F5CD5632CDC}">
      <dsp:nvSpPr>
        <dsp:cNvPr id="0" name=""/>
        <dsp:cNvSpPr/>
      </dsp:nvSpPr>
      <dsp:spPr>
        <a:xfrm>
          <a:off x="955368" y="486440"/>
          <a:ext cx="889384" cy="7787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52C029-171B-6244-B45D-C67A60E3C386}">
      <dsp:nvSpPr>
        <dsp:cNvPr id="0" name=""/>
        <dsp:cNvSpPr/>
      </dsp:nvSpPr>
      <dsp:spPr>
        <a:xfrm>
          <a:off x="1813286" y="1751597"/>
          <a:ext cx="1810073" cy="8757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5165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>
                  <a:lumMod val="90000"/>
                  <a:lumOff val="10000"/>
                </a:schemeClr>
              </a:solidFill>
            </a:rPr>
            <a:t>Spatial factors (B)</a:t>
          </a:r>
        </a:p>
      </dsp:txBody>
      <dsp:txXfrm>
        <a:off x="1813286" y="1751597"/>
        <a:ext cx="1810073" cy="875798"/>
      </dsp:txXfrm>
    </dsp:sp>
    <dsp:sp modelId="{75A70DE4-2EC4-AB43-921C-5E16D60D614F}">
      <dsp:nvSpPr>
        <dsp:cNvPr id="0" name=""/>
        <dsp:cNvSpPr/>
      </dsp:nvSpPr>
      <dsp:spPr>
        <a:xfrm>
          <a:off x="1273720" y="1800138"/>
          <a:ext cx="889384" cy="7787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8894DD-88F8-034C-8C07-1C04AD96513B}">
      <dsp:nvSpPr>
        <dsp:cNvPr id="0" name=""/>
        <dsp:cNvSpPr/>
      </dsp:nvSpPr>
      <dsp:spPr>
        <a:xfrm>
          <a:off x="1338143" y="3065295"/>
          <a:ext cx="2158215" cy="8757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5165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>
                  <a:lumMod val="90000"/>
                  <a:lumOff val="10000"/>
                </a:schemeClr>
              </a:solidFill>
            </a:rPr>
            <a:t>User factors (C)</a:t>
          </a:r>
        </a:p>
      </dsp:txBody>
      <dsp:txXfrm>
        <a:off x="1338143" y="3065295"/>
        <a:ext cx="2158215" cy="875798"/>
      </dsp:txXfrm>
    </dsp:sp>
    <dsp:sp modelId="{F06AD48B-26F0-D14C-95B5-7A356C01167B}">
      <dsp:nvSpPr>
        <dsp:cNvPr id="0" name=""/>
        <dsp:cNvSpPr/>
      </dsp:nvSpPr>
      <dsp:spPr>
        <a:xfrm>
          <a:off x="955368" y="3113836"/>
          <a:ext cx="889384" cy="77871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8B0C49-570D-BB43-9389-04EBF5A119C0}">
      <dsp:nvSpPr>
        <dsp:cNvPr id="0" name=""/>
        <dsp:cNvSpPr/>
      </dsp:nvSpPr>
      <dsp:spPr>
        <a:xfrm>
          <a:off x="2209" y="136798"/>
          <a:ext cx="1252677" cy="501071"/>
        </a:xfrm>
        <a:prstGeom prst="homePlate">
          <a:avLst/>
        </a:prstGeom>
        <a:solidFill>
          <a:schemeClr val="accent3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Monday</a:t>
          </a:r>
        </a:p>
      </dsp:txBody>
      <dsp:txXfrm>
        <a:off x="2209" y="136798"/>
        <a:ext cx="1127409" cy="501071"/>
      </dsp:txXfrm>
    </dsp:sp>
    <dsp:sp modelId="{A631252B-5A36-9642-9535-08A8515270F4}">
      <dsp:nvSpPr>
        <dsp:cNvPr id="0" name=""/>
        <dsp:cNvSpPr/>
      </dsp:nvSpPr>
      <dsp:spPr>
        <a:xfrm>
          <a:off x="1004351" y="136798"/>
          <a:ext cx="1848025" cy="501071"/>
        </a:xfrm>
        <a:prstGeom prst="chevron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Wednesday</a:t>
          </a:r>
        </a:p>
      </dsp:txBody>
      <dsp:txXfrm>
        <a:off x="1254887" y="136798"/>
        <a:ext cx="1346954" cy="501071"/>
      </dsp:txXfrm>
    </dsp:sp>
    <dsp:sp modelId="{771AC345-BB8B-BD4D-A033-70A35188C92E}">
      <dsp:nvSpPr>
        <dsp:cNvPr id="0" name=""/>
        <dsp:cNvSpPr/>
      </dsp:nvSpPr>
      <dsp:spPr>
        <a:xfrm>
          <a:off x="2601841" y="136798"/>
          <a:ext cx="1252677" cy="501071"/>
        </a:xfrm>
        <a:prstGeom prst="chevron">
          <a:avLst/>
        </a:prstGeom>
        <a:solidFill>
          <a:schemeClr val="accent3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Tuesday</a:t>
          </a:r>
        </a:p>
      </dsp:txBody>
      <dsp:txXfrm>
        <a:off x="2852377" y="136798"/>
        <a:ext cx="751606" cy="501071"/>
      </dsp:txXfrm>
    </dsp:sp>
    <dsp:sp modelId="{06A01B0B-06AA-044B-BACD-C07D6898A517}">
      <dsp:nvSpPr>
        <dsp:cNvPr id="0" name=""/>
        <dsp:cNvSpPr/>
      </dsp:nvSpPr>
      <dsp:spPr>
        <a:xfrm>
          <a:off x="3603983" y="136798"/>
          <a:ext cx="1252677" cy="501071"/>
        </a:xfrm>
        <a:prstGeom prst="chevron">
          <a:avLst/>
        </a:prstGeom>
        <a:solidFill>
          <a:schemeClr val="accent3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Thursday</a:t>
          </a:r>
        </a:p>
      </dsp:txBody>
      <dsp:txXfrm>
        <a:off x="3854519" y="136798"/>
        <a:ext cx="751606" cy="5010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8B0C49-570D-BB43-9389-04EBF5A119C0}">
      <dsp:nvSpPr>
        <dsp:cNvPr id="0" name=""/>
        <dsp:cNvSpPr/>
      </dsp:nvSpPr>
      <dsp:spPr>
        <a:xfrm>
          <a:off x="1929" y="0"/>
          <a:ext cx="2316164" cy="475131"/>
        </a:xfrm>
        <a:prstGeom prst="homePlate">
          <a:avLst/>
        </a:prstGeom>
        <a:solidFill>
          <a:schemeClr val="accent3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11:30 A.M</a:t>
          </a:r>
        </a:p>
      </dsp:txBody>
      <dsp:txXfrm>
        <a:off x="1929" y="0"/>
        <a:ext cx="2197381" cy="475131"/>
      </dsp:txXfrm>
    </dsp:sp>
    <dsp:sp modelId="{06A01B0B-06AA-044B-BACD-C07D6898A517}">
      <dsp:nvSpPr>
        <dsp:cNvPr id="0" name=""/>
        <dsp:cNvSpPr/>
      </dsp:nvSpPr>
      <dsp:spPr>
        <a:xfrm>
          <a:off x="1970525" y="0"/>
          <a:ext cx="2367917" cy="475131"/>
        </a:xfrm>
        <a:prstGeom prst="chevron">
          <a:avLst/>
        </a:prstGeom>
        <a:solidFill>
          <a:schemeClr val="accent3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3:30 P.M</a:t>
          </a:r>
        </a:p>
      </dsp:txBody>
      <dsp:txXfrm>
        <a:off x="2208091" y="0"/>
        <a:ext cx="1892786" cy="47513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8B0C49-570D-BB43-9389-04EBF5A119C0}">
      <dsp:nvSpPr>
        <dsp:cNvPr id="0" name=""/>
        <dsp:cNvSpPr/>
      </dsp:nvSpPr>
      <dsp:spPr>
        <a:xfrm>
          <a:off x="2987" y="0"/>
          <a:ext cx="2127372" cy="475131"/>
        </a:xfrm>
        <a:prstGeom prst="homePlate">
          <a:avLst/>
        </a:prstGeom>
        <a:solidFill>
          <a:schemeClr val="accent3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X1127</a:t>
          </a:r>
        </a:p>
      </dsp:txBody>
      <dsp:txXfrm>
        <a:off x="2987" y="0"/>
        <a:ext cx="2008589" cy="475131"/>
      </dsp:txXfrm>
    </dsp:sp>
    <dsp:sp modelId="{771AC345-BB8B-BD4D-A033-70A35188C92E}">
      <dsp:nvSpPr>
        <dsp:cNvPr id="0" name=""/>
        <dsp:cNvSpPr/>
      </dsp:nvSpPr>
      <dsp:spPr>
        <a:xfrm>
          <a:off x="1789670" y="0"/>
          <a:ext cx="1703451" cy="475131"/>
        </a:xfrm>
        <a:prstGeom prst="chevron">
          <a:avLst/>
        </a:prstGeom>
        <a:solidFill>
          <a:schemeClr val="accent3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X1115</a:t>
          </a:r>
        </a:p>
      </dsp:txBody>
      <dsp:txXfrm>
        <a:off x="2027236" y="0"/>
        <a:ext cx="1228320" cy="475131"/>
      </dsp:txXfrm>
    </dsp:sp>
    <dsp:sp modelId="{06A01B0B-06AA-044B-BACD-C07D6898A517}">
      <dsp:nvSpPr>
        <dsp:cNvPr id="0" name=""/>
        <dsp:cNvSpPr/>
      </dsp:nvSpPr>
      <dsp:spPr>
        <a:xfrm>
          <a:off x="3152431" y="0"/>
          <a:ext cx="1703451" cy="475131"/>
        </a:xfrm>
        <a:prstGeom prst="chevron">
          <a:avLst/>
        </a:prstGeom>
        <a:solidFill>
          <a:schemeClr val="accent3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X1116</a:t>
          </a:r>
        </a:p>
      </dsp:txBody>
      <dsp:txXfrm>
        <a:off x="3389997" y="0"/>
        <a:ext cx="1228320" cy="47513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8B0C49-570D-BB43-9389-04EBF5A119C0}">
      <dsp:nvSpPr>
        <dsp:cNvPr id="0" name=""/>
        <dsp:cNvSpPr/>
      </dsp:nvSpPr>
      <dsp:spPr>
        <a:xfrm>
          <a:off x="0" y="0"/>
          <a:ext cx="2316164" cy="475131"/>
        </a:xfrm>
        <a:prstGeom prst="homePlate">
          <a:avLst/>
        </a:prstGeom>
        <a:solidFill>
          <a:schemeClr val="accent3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GENERAL</a:t>
          </a:r>
        </a:p>
      </dsp:txBody>
      <dsp:txXfrm>
        <a:off x="0" y="0"/>
        <a:ext cx="2197381" cy="475131"/>
      </dsp:txXfrm>
    </dsp:sp>
    <dsp:sp modelId="{06A01B0B-06AA-044B-BACD-C07D6898A517}">
      <dsp:nvSpPr>
        <dsp:cNvPr id="0" name=""/>
        <dsp:cNvSpPr/>
      </dsp:nvSpPr>
      <dsp:spPr>
        <a:xfrm>
          <a:off x="1970525" y="0"/>
          <a:ext cx="2367917" cy="475131"/>
        </a:xfrm>
        <a:prstGeom prst="chevron">
          <a:avLst/>
        </a:prstGeom>
        <a:solidFill>
          <a:schemeClr val="accent3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32004" rIns="16002" bIns="3200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RESERVED</a:t>
          </a:r>
        </a:p>
      </dsp:txBody>
      <dsp:txXfrm>
        <a:off x="2208091" y="0"/>
        <a:ext cx="1892786" cy="4751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089" tIns="93089" rIns="93089" bIns="93089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2314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0618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32699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02740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6610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51842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61634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95771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98204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19241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879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67401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49126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79788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19377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50773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71152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9520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91054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16166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58804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6666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31755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35712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42348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2966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31455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22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997968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2524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f391192_073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925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6378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ed75ccf_044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8340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6773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1250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700405" y="4412774"/>
            <a:ext cx="5603240" cy="4180523"/>
          </a:xfrm>
          <a:prstGeom prst="rect">
            <a:avLst/>
          </a:prstGeom>
        </p:spPr>
        <p:txBody>
          <a:bodyPr spcFirstLastPara="1" wrap="square" lIns="93089" tIns="93089" rIns="93089" bIns="93089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7791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4454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19175" y="2233519"/>
            <a:ext cx="6680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cxnSp>
        <p:nvCxnSpPr>
          <p:cNvPr id="11" name="Google Shape;11;p2"/>
          <p:cNvCxnSpPr>
            <a:stCxn id="12" idx="4"/>
          </p:cNvCxnSpPr>
          <p:nvPr/>
        </p:nvCxnSpPr>
        <p:spPr>
          <a:xfrm>
            <a:off x="939750" y="2832475"/>
            <a:ext cx="0" cy="2310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845250" y="2643475"/>
            <a:ext cx="189000" cy="1890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30175" y="2307788"/>
            <a:ext cx="6767100" cy="5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67326" y="2782913"/>
            <a:ext cx="6927900" cy="3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" name="Google Shape;17;p3"/>
          <p:cNvCxnSpPr/>
          <p:nvPr/>
        </p:nvCxnSpPr>
        <p:spPr>
          <a:xfrm>
            <a:off x="939645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3"/>
          <p:cNvSpPr/>
          <p:nvPr/>
        </p:nvSpPr>
        <p:spPr>
          <a:xfrm flipH="1">
            <a:off x="632556" y="2267403"/>
            <a:ext cx="614400" cy="6144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74396" y="605794"/>
            <a:ext cx="142500" cy="1425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165475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71570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74396" y="605794"/>
            <a:ext cx="142500" cy="1425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844675" y="1400721"/>
            <a:ext cx="201900" cy="2019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8032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key color">
  <p:cSld name="Blank key color">
    <p:bg>
      <p:bgPr>
        <a:solidFill>
          <a:schemeClr val="accen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5" name="Google Shape;65;p11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66;p11"/>
          <p:cNvSpPr/>
          <p:nvPr/>
        </p:nvSpPr>
        <p:spPr>
          <a:xfrm>
            <a:off x="844675" y="2470800"/>
            <a:ext cx="201900" cy="201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0811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65498" y="1086799"/>
            <a:ext cx="68580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◦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▫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9" r:id="rId4"/>
    <p:sldLayoutId id="2147483660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18" Type="http://schemas.openxmlformats.org/officeDocument/2006/relationships/diagramData" Target="../diagrams/data5.xml"/><Relationship Id="rId3" Type="http://schemas.openxmlformats.org/officeDocument/2006/relationships/diagramData" Target="../diagrams/data2.xml"/><Relationship Id="rId21" Type="http://schemas.openxmlformats.org/officeDocument/2006/relationships/diagramColors" Target="../diagrams/colors5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notesSlide" Target="../notesSlides/notesSlide19.xml"/><Relationship Id="rId16" Type="http://schemas.openxmlformats.org/officeDocument/2006/relationships/diagramColors" Target="../diagrams/colors4.xml"/><Relationship Id="rId20" Type="http://schemas.openxmlformats.org/officeDocument/2006/relationships/diagramQuickStyle" Target="../diagrams/quickStyle5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19" Type="http://schemas.openxmlformats.org/officeDocument/2006/relationships/diagramLayout" Target="../diagrams/layout5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Relationship Id="rId22" Type="http://schemas.microsoft.com/office/2007/relationships/diagramDrawing" Target="../diagrams/drawing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xr.com/costs/build-parking-garage#traditional-vs-precast-garage-cost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://worldcat.org/oclc/3041176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604610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+mj-lt"/>
              </a:rPr>
              <a:t>CAPSTONE PROJECT</a:t>
            </a:r>
            <a:endParaRPr sz="2000" dirty="0">
              <a:latin typeface="+mj-lt"/>
            </a:endParaRPr>
          </a:p>
        </p:txBody>
      </p:sp>
      <p:sp>
        <p:nvSpPr>
          <p:cNvPr id="77" name="Google Shape;77;p13"/>
          <p:cNvSpPr txBox="1"/>
          <p:nvPr/>
        </p:nvSpPr>
        <p:spPr>
          <a:xfrm>
            <a:off x="1165473" y="1249819"/>
            <a:ext cx="7632033" cy="3143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1"/>
                </a:solidFill>
                <a:latin typeface="+mn-lt"/>
                <a:ea typeface="Quicksand"/>
                <a:cs typeface="Quicksand"/>
                <a:sym typeface="Quicksand"/>
              </a:rPr>
              <a:t>DETAILS</a:t>
            </a:r>
            <a:endParaRPr sz="2000" dirty="0">
              <a:solidFill>
                <a:schemeClr val="accent1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rgbClr val="FFFFFF"/>
                </a:solidFill>
                <a:latin typeface="+mn-lt"/>
                <a:ea typeface="Quicksand"/>
                <a:cs typeface="Quicksand"/>
                <a:sym typeface="Quicksand"/>
              </a:rPr>
              <a:t>PROJECT TITLE  : </a:t>
            </a:r>
            <a:r>
              <a:rPr lang="en-US" sz="2000" dirty="0">
                <a:solidFill>
                  <a:srgbClr val="FFFFFF"/>
                </a:solidFill>
                <a:latin typeface="+mn-lt"/>
                <a:ea typeface="Quicksand"/>
                <a:cs typeface="Quicksand"/>
                <a:sym typeface="Quicksand"/>
              </a:rPr>
              <a:t>University Parking Dynamics Analysis 			      (Parking Analytics)</a:t>
            </a:r>
            <a:endParaRPr lang="en" sz="2000" dirty="0">
              <a:solidFill>
                <a:srgbClr val="FFFFFF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" sz="2000" dirty="0">
                <a:solidFill>
                  <a:srgbClr val="FFFFFF"/>
                </a:solidFill>
                <a:latin typeface="+mn-lt"/>
                <a:ea typeface="Quicksand"/>
                <a:cs typeface="Quicksand"/>
                <a:sym typeface="Quicksand"/>
              </a:rPr>
              <a:t>PRESENTOR       : Tejaswini Adari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" sz="2000" dirty="0">
                <a:solidFill>
                  <a:srgbClr val="FFFFFF"/>
                </a:solidFill>
                <a:latin typeface="+mn-lt"/>
                <a:ea typeface="Quicksand"/>
                <a:cs typeface="Quicksand"/>
                <a:sym typeface="Quicksand"/>
              </a:rPr>
              <a:t>UTC ID                  : SZP533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rgbClr val="FFFFFF"/>
                </a:solidFill>
                <a:latin typeface="+mn-lt"/>
                <a:ea typeface="Quicksand"/>
                <a:cs typeface="Quicksand"/>
                <a:sym typeface="Quicksand"/>
              </a:rPr>
              <a:t>ADVISOR              : Dr. Seong Dae Kim.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rgbClr val="FFFFFF"/>
                </a:solidFill>
                <a:latin typeface="+mn-lt"/>
                <a:ea typeface="Quicksand"/>
                <a:cs typeface="Quicksand"/>
                <a:sym typeface="Quicksand"/>
              </a:rPr>
              <a:t>COMMITTE</a:t>
            </a:r>
            <a:r>
              <a:rPr lang="en-US" sz="2000" dirty="0">
                <a:solidFill>
                  <a:srgbClr val="FFFFFF"/>
                </a:solidFill>
                <a:latin typeface="+mn-lt"/>
                <a:ea typeface="Quicksand"/>
                <a:cs typeface="Quicksand"/>
                <a:sym typeface="Quicksand"/>
              </a:rPr>
              <a:t>E</a:t>
            </a:r>
            <a:r>
              <a:rPr lang="en" sz="2000" dirty="0">
                <a:solidFill>
                  <a:srgbClr val="FFFFFF"/>
                </a:solidFill>
                <a:latin typeface="+mn-lt"/>
                <a:ea typeface="Quicksand"/>
                <a:cs typeface="Quicksand"/>
                <a:sym typeface="Quicksand"/>
              </a:rPr>
              <a:t> MEMBERS : Dr. Serkan Varol, Dr. Paul Baggett.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2000" dirty="0">
              <a:solidFill>
                <a:srgbClr val="FFFFFF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rgbClr val="FFFFFF"/>
                </a:solidFill>
                <a:latin typeface="+mn-lt"/>
                <a:ea typeface="Quicksand"/>
                <a:cs typeface="Quicksand"/>
                <a:sym typeface="Quicksand"/>
              </a:rPr>
              <a:t>University Of Tennessee At Chattanooga.</a:t>
            </a:r>
            <a:endParaRPr sz="2000" dirty="0">
              <a:solidFill>
                <a:srgbClr val="FFFFFF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9114"/>
      </p:ext>
    </p:extLst>
  </p:cSld>
  <p:clrMapOvr>
    <a:masterClrMapping/>
  </p:clrMapOvr>
  <p:transition advTm="31869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5C85DC2-D544-627F-A336-F72C664EE430}"/>
              </a:ext>
            </a:extLst>
          </p:cNvPr>
          <p:cNvSpPr/>
          <p:nvPr/>
        </p:nvSpPr>
        <p:spPr>
          <a:xfrm>
            <a:off x="177800" y="0"/>
            <a:ext cx="3759200" cy="491874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6A0551-B649-D341-98F0-A9F56A630EC9}"/>
              </a:ext>
            </a:extLst>
          </p:cNvPr>
          <p:cNvSpPr txBox="1"/>
          <p:nvPr/>
        </p:nvSpPr>
        <p:spPr>
          <a:xfrm>
            <a:off x="4972956" y="0"/>
            <a:ext cx="3993244" cy="7700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sz="2000" dirty="0">
                <a:solidFill>
                  <a:schemeClr val="accent1"/>
                </a:solidFill>
                <a:effectLst/>
                <a:latin typeface="+mj-lt"/>
                <a:ea typeface="Arial" panose="020B0604020202020204" pitchFamily="34" charset="0"/>
              </a:rPr>
              <a:t>Previous research on Parking </a:t>
            </a:r>
            <a:r>
              <a:rPr lang="en-US" sz="2000" dirty="0">
                <a:solidFill>
                  <a:schemeClr val="accent1"/>
                </a:solidFill>
                <a:latin typeface="+mj-lt"/>
                <a:ea typeface="Arial" panose="020B0604020202020204" pitchFamily="34" charset="0"/>
              </a:rPr>
              <a:t>lot utilization. </a:t>
            </a:r>
            <a:r>
              <a:rPr lang="en-US" sz="2000" dirty="0">
                <a:solidFill>
                  <a:srgbClr val="0070C0"/>
                </a:solidFill>
                <a:effectLst/>
                <a:latin typeface="+mj-lt"/>
                <a:ea typeface="Arial" panose="020B0604020202020204" pitchFamily="34" charset="0"/>
              </a:rPr>
              <a:t>(Source in references)</a:t>
            </a:r>
            <a:endParaRPr lang="en-US" sz="2000" dirty="0">
              <a:solidFill>
                <a:schemeClr val="bg1"/>
              </a:solidFill>
              <a:effectLst/>
              <a:latin typeface="+mn-lt"/>
              <a:ea typeface="Arial" panose="020B0604020202020204" pitchFamily="34" charset="0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E2245662-EB3E-584B-86BF-ED1BCA777C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2543320"/>
              </p:ext>
            </p:extLst>
          </p:nvPr>
        </p:nvGraphicFramePr>
        <p:xfrm>
          <a:off x="1304471" y="539750"/>
          <a:ext cx="5994400" cy="43789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656E8E4-8A88-7B90-203B-5E99D3BE1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5467005"/>
              </p:ext>
            </p:extLst>
          </p:nvPr>
        </p:nvGraphicFramePr>
        <p:xfrm>
          <a:off x="5063671" y="779780"/>
          <a:ext cx="3993244" cy="4358640"/>
        </p:xfrm>
        <a:graphic>
          <a:graphicData uri="http://schemas.openxmlformats.org/drawingml/2006/table">
            <a:tbl>
              <a:tblPr firstRow="1" bandRow="1">
                <a:tableStyleId>{8CE042EE-030E-48AD-AEE1-48DBF1C2F338}</a:tableStyleId>
              </a:tblPr>
              <a:tblGrid>
                <a:gridCol w="1243577">
                  <a:extLst>
                    <a:ext uri="{9D8B030D-6E8A-4147-A177-3AD203B41FA5}">
                      <a16:colId xmlns:a16="http://schemas.microsoft.com/office/drawing/2014/main" val="3324904247"/>
                    </a:ext>
                  </a:extLst>
                </a:gridCol>
                <a:gridCol w="1274652">
                  <a:extLst>
                    <a:ext uri="{9D8B030D-6E8A-4147-A177-3AD203B41FA5}">
                      <a16:colId xmlns:a16="http://schemas.microsoft.com/office/drawing/2014/main" val="695475908"/>
                    </a:ext>
                  </a:extLst>
                </a:gridCol>
                <a:gridCol w="1475015">
                  <a:extLst>
                    <a:ext uri="{9D8B030D-6E8A-4147-A177-3AD203B41FA5}">
                      <a16:colId xmlns:a16="http://schemas.microsoft.com/office/drawing/2014/main" val="2677356241"/>
                    </a:ext>
                  </a:extLst>
                </a:gridCol>
              </a:tblGrid>
              <a:tr h="6435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latin typeface="+mj-lt"/>
                        </a:rPr>
                        <a:t>(A)</a:t>
                      </a:r>
                    </a:p>
                    <a:p>
                      <a:pPr algn="ctr"/>
                      <a:endParaRPr lang="en-US" sz="20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latin typeface="+mj-lt"/>
                        </a:rPr>
                        <a:t>(B)</a:t>
                      </a:r>
                    </a:p>
                    <a:p>
                      <a:pPr algn="ctr"/>
                      <a:endParaRPr lang="en-US" sz="20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latin typeface="+mj-lt"/>
                        </a:rPr>
                        <a:t>(C)</a:t>
                      </a:r>
                    </a:p>
                    <a:p>
                      <a:pPr algn="ctr"/>
                      <a:endParaRPr lang="en-US" sz="20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875190"/>
                  </a:ext>
                </a:extLst>
              </a:tr>
              <a:tr h="1342992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Peak Hours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Central campus Lots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(Staff, student, faculty, visitors) Schedules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856326"/>
                  </a:ext>
                </a:extLst>
              </a:tr>
              <a:tr h="587559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Days of the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Peripheral Lots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Commuting Habits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8816197"/>
                  </a:ext>
                </a:extLst>
              </a:tr>
              <a:tr h="1091181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Semesters( Fall vs spring)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Proximity of blocks to lots on campus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User Permit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59766"/>
                  </a:ext>
                </a:extLst>
              </a:tr>
              <a:tr h="335748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Events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19001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CAE760AF-7492-1C18-61AC-E31B0BC25F82}"/>
              </a:ext>
            </a:extLst>
          </p:cNvPr>
          <p:cNvSpPr txBox="1"/>
          <p:nvPr/>
        </p:nvSpPr>
        <p:spPr>
          <a:xfrm>
            <a:off x="316593" y="2459372"/>
            <a:ext cx="243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</a:rPr>
              <a:t>LOT UTILIZATION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53ED8C-D16D-0759-8FEC-72B35EC75451}"/>
              </a:ext>
            </a:extLst>
          </p:cNvPr>
          <p:cNvSpPr txBox="1"/>
          <p:nvPr/>
        </p:nvSpPr>
        <p:spPr>
          <a:xfrm>
            <a:off x="4025590" y="4764855"/>
            <a:ext cx="10380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+mj-lt"/>
                <a:ea typeface="Arial" panose="020B0604020202020204" pitchFamily="34" charset="0"/>
              </a:rPr>
              <a:t>TABLE: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101655"/>
      </p:ext>
    </p:extLst>
  </p:cSld>
  <p:clrMapOvr>
    <a:masterClrMapping/>
  </p:clrMapOvr>
  <p:transition advTm="20861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6A0551-B649-D341-98F0-A9F56A630EC9}"/>
              </a:ext>
            </a:extLst>
          </p:cNvPr>
          <p:cNvSpPr txBox="1"/>
          <p:nvPr/>
        </p:nvSpPr>
        <p:spPr>
          <a:xfrm>
            <a:off x="0" y="0"/>
            <a:ext cx="9305026" cy="416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sz="2000" dirty="0">
                <a:solidFill>
                  <a:schemeClr val="accent1"/>
                </a:solidFill>
                <a:latin typeface="+mj-lt"/>
                <a:ea typeface="Arial" panose="020B0604020202020204" pitchFamily="34" charset="0"/>
              </a:rPr>
              <a:t>Overview of available Smart </a:t>
            </a:r>
            <a:r>
              <a:rPr lang="en-US" sz="2000" dirty="0">
                <a:solidFill>
                  <a:schemeClr val="accent1"/>
                </a:solidFill>
                <a:effectLst/>
                <a:latin typeface="+mj-lt"/>
                <a:ea typeface="Arial" panose="020B0604020202020204" pitchFamily="34" charset="0"/>
              </a:rPr>
              <a:t>Parking Technologies for open parking lots.</a:t>
            </a:r>
            <a:endParaRPr lang="en-US" sz="2000" dirty="0">
              <a:solidFill>
                <a:schemeClr val="bg1"/>
              </a:solidFill>
              <a:effectLst/>
              <a:latin typeface="+mn-lt"/>
              <a:ea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F329A9-733A-A7E0-B3E1-F33CB1F4D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881" y="416204"/>
            <a:ext cx="8686238" cy="451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594813"/>
      </p:ext>
    </p:extLst>
  </p:cSld>
  <p:clrMapOvr>
    <a:masterClrMapping/>
  </p:clrMapOvr>
  <p:transition advTm="20861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/>
        </p:nvSpPr>
        <p:spPr>
          <a:xfrm>
            <a:off x="526358" y="2279925"/>
            <a:ext cx="80250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bg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767D6B-75D4-F43D-D506-7BF822D63A35}"/>
              </a:ext>
            </a:extLst>
          </p:cNvPr>
          <p:cNvSpPr txBox="1"/>
          <p:nvPr/>
        </p:nvSpPr>
        <p:spPr>
          <a:xfrm>
            <a:off x="1093857" y="-56204"/>
            <a:ext cx="7872343" cy="6008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1600"/>
              </a:spcAft>
            </a:pPr>
            <a:r>
              <a:rPr lang="en-US" sz="2000" dirty="0">
                <a:solidFill>
                  <a:schemeClr val="accent1"/>
                </a:solidFill>
                <a:effectLst/>
                <a:latin typeface="+mj-lt"/>
                <a:ea typeface="Arial" panose="020B0604020202020204" pitchFamily="34" charset="0"/>
              </a:rPr>
              <a:t>AIM:</a:t>
            </a:r>
          </a:p>
          <a:p>
            <a:pPr algn="just">
              <a:spcAft>
                <a:spcPts val="1600"/>
              </a:spcAft>
            </a:pPr>
            <a:r>
              <a:rPr lang="en-US" sz="2000" dirty="0">
                <a:solidFill>
                  <a:schemeClr val="bg1"/>
                </a:solidFill>
                <a:latin typeface="+mn-lt"/>
                <a:ea typeface="Arial" panose="020B0604020202020204" pitchFamily="34" charset="0"/>
                <a:cs typeface="Times New Roman" panose="02020603050405020304" pitchFamily="18" charset="0"/>
              </a:rPr>
              <a:t>To identify factors primarily influencing UTC Parking Lot usage &amp; build predictive utilization classification model which can be deployed to empower parking management and monitoring practices at UTC.</a:t>
            </a:r>
          </a:p>
          <a:p>
            <a:pPr algn="just">
              <a:spcAft>
                <a:spcPts val="1600"/>
              </a:spcAft>
            </a:pPr>
            <a:r>
              <a:rPr lang="en-US" sz="2000" dirty="0">
                <a:solidFill>
                  <a:schemeClr val="accent1"/>
                </a:solidFill>
                <a:latin typeface="+mj-lt"/>
                <a:ea typeface="Arial" panose="020B0604020202020204" pitchFamily="34" charset="0"/>
                <a:cs typeface="Times New Roman" panose="02020603050405020304" pitchFamily="18" charset="0"/>
              </a:rPr>
              <a:t>OBJECTIVE: </a:t>
            </a:r>
          </a:p>
          <a:p>
            <a:pPr marL="0" marR="0" algn="just">
              <a:spcBef>
                <a:spcPts val="0"/>
              </a:spcBef>
              <a:spcAft>
                <a:spcPts val="160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To answer the following research questions in the paper:</a:t>
            </a:r>
            <a:endParaRPr lang="en-US" sz="2000" dirty="0">
              <a:solidFill>
                <a:schemeClr val="bg1"/>
              </a:solidFill>
              <a:effectLst/>
              <a:latin typeface="+mn-lt"/>
              <a:ea typeface="Arial" panose="020B0604020202020204" pitchFamily="34" charset="0"/>
            </a:endParaRPr>
          </a:p>
          <a:p>
            <a:pPr marL="0" marR="0" indent="127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RQ 1: Investigating the general projected parking dynamics at UTC campus.</a:t>
            </a:r>
          </a:p>
          <a:p>
            <a:pPr marL="0" marR="0" indent="127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Arial" panose="020B0604020202020204" pitchFamily="34" charset="0"/>
              </a:rPr>
              <a:t>RQ 2: Identifying the factors affecting the Lot utilization rate at UTC.</a:t>
            </a:r>
          </a:p>
          <a:p>
            <a:pPr marL="0" marR="0" indent="127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RQ 3: </a:t>
            </a:r>
            <a:r>
              <a:rPr lang="en-US" sz="2000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Identifying</a:t>
            </a: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 which machine learning algorithm fits best to accurately predict the parking utilization class?</a:t>
            </a:r>
            <a:endParaRPr lang="en-US" sz="2000" dirty="0">
              <a:solidFill>
                <a:schemeClr val="bg1"/>
              </a:solidFill>
              <a:effectLst/>
              <a:latin typeface="+mn-lt"/>
              <a:ea typeface="Arial" panose="020B0604020202020204" pitchFamily="34" charset="0"/>
            </a:endParaRPr>
          </a:p>
          <a:p>
            <a:pPr marL="0" marR="0">
              <a:spcBef>
                <a:spcPts val="0"/>
              </a:spcBef>
              <a:spcAft>
                <a:spcPts val="1600"/>
              </a:spcAft>
            </a:pPr>
            <a:endParaRPr lang="en-US" sz="1200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endParaRPr lang="en-US" sz="12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90707852"/>
      </p:ext>
    </p:extLst>
  </p:cSld>
  <p:clrMapOvr>
    <a:masterClrMapping/>
  </p:clrMapOvr>
  <p:transition advTm="80529">
    <p:fade thruBlk="1"/>
  </p:transition>
  <p:extLst>
    <p:ext uri="{E180D4A7-C9FB-4DFB-919C-405C955672EB}">
      <p14:showEvtLst xmlns:p14="http://schemas.microsoft.com/office/powerpoint/2010/main">
        <p14:playEvt time="6743" objId="2"/>
        <p14:stopEvt time="17123" objId="2"/>
        <p14:playEvt time="17124" objId="2"/>
        <p14:pauseEvt time="26758" objId="2"/>
        <p14:seekEvt time="26758" objId="2" seek="9636"/>
        <p14:resumeEvt time="26760" objId="2"/>
        <p14:stopEvt time="27710" objId="2"/>
        <p14:playEvt time="77831" objId="2"/>
        <p14:stopEvt time="80072" objId="2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title"/>
          </p:nvPr>
        </p:nvSpPr>
        <p:spPr>
          <a:xfrm>
            <a:off x="962275" y="549649"/>
            <a:ext cx="5462347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PROJECT SCOPE</a:t>
            </a:r>
            <a:endParaRPr sz="2000" dirty="0">
              <a:latin typeface="+mj-lt"/>
            </a:endParaRPr>
          </a:p>
        </p:txBody>
      </p:sp>
      <p:cxnSp>
        <p:nvCxnSpPr>
          <p:cNvPr id="222" name="Google Shape;222;p28"/>
          <p:cNvCxnSpPr>
            <a:cxnSpLocks/>
          </p:cNvCxnSpPr>
          <p:nvPr/>
        </p:nvCxnSpPr>
        <p:spPr>
          <a:xfrm flipV="1">
            <a:off x="1249906" y="2433430"/>
            <a:ext cx="0" cy="2206451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223" name="Google Shape;223;p28"/>
          <p:cNvCxnSpPr>
            <a:cxnSpLocks/>
          </p:cNvCxnSpPr>
          <p:nvPr/>
        </p:nvCxnSpPr>
        <p:spPr>
          <a:xfrm flipV="1">
            <a:off x="1249907" y="1082345"/>
            <a:ext cx="0" cy="1351085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224" name="Google Shape;224;p28"/>
          <p:cNvSpPr txBox="1"/>
          <p:nvPr/>
        </p:nvSpPr>
        <p:spPr>
          <a:xfrm>
            <a:off x="1447358" y="2245788"/>
            <a:ext cx="7074335" cy="2821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uLnTx/>
                <a:uFillTx/>
                <a:latin typeface="+mn-lt"/>
                <a:ea typeface="Quicksand"/>
                <a:cs typeface="Quicksand"/>
                <a:sym typeface="Quicksand"/>
              </a:rPr>
              <a:t>BOUNDARIES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+mn-lt"/>
                <a:ea typeface="Quicksand"/>
                <a:cs typeface="Quicksand"/>
                <a:sym typeface="Quicksand"/>
              </a:rPr>
              <a:t>The </a:t>
            </a:r>
            <a:r>
              <a:rPr lang="en-US" sz="20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developed models are based on historical data and therefore the deployment on real time data is beyond the scope for this project.</a:t>
            </a:r>
            <a:endParaRPr kumimoji="0" lang="en" sz="20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+mn-lt"/>
              <a:ea typeface="Quicksand"/>
              <a:cs typeface="Quicksand"/>
              <a:sym typeface="Quicksand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" sz="20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+mn-lt"/>
              <a:ea typeface="Quicksand"/>
              <a:cs typeface="Quicksand"/>
              <a:sym typeface="Quicksand"/>
            </a:endParaRPr>
          </a:p>
          <a:p>
            <a:pPr algn="just"/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Times New Roman" panose="02020603050405020304" pitchFamily="18" charset="0"/>
                <a:cs typeface="Arial"/>
                <a:sym typeface="Arial"/>
              </a:rPr>
              <a:t>The ADA Accessibility and visitor parking Lots are omitted, because of limited data </a:t>
            </a:r>
            <a:r>
              <a:rPr lang="en-US" sz="200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</a:rPr>
              <a:t>&amp; 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Times New Roman" panose="02020603050405020304" pitchFamily="18" charset="0"/>
                <a:cs typeface="Arial"/>
                <a:sym typeface="Arial"/>
              </a:rPr>
              <a:t>is beyond the scope of this project.</a:t>
            </a:r>
            <a:endParaRPr kumimoji="0" lang="en" sz="1400" b="0" i="0" u="none" strike="noStrike" kern="0" cap="none" spc="0" normalizeH="0" baseline="0" noProof="0" dirty="0">
              <a:ln>
                <a:noFill/>
              </a:ln>
              <a:solidFill>
                <a:srgbClr val="F3F3F3"/>
              </a:solidFill>
              <a:effectLst/>
              <a:uLnTx/>
              <a:uFillTx/>
              <a:latin typeface="Arial"/>
              <a:ea typeface="Quicksand"/>
              <a:cs typeface="Quicksand"/>
              <a:sym typeface="Quicksand"/>
            </a:endParaRPr>
          </a:p>
        </p:txBody>
      </p:sp>
      <p:sp>
        <p:nvSpPr>
          <p:cNvPr id="226" name="Google Shape;226;p28"/>
          <p:cNvSpPr txBox="1"/>
          <p:nvPr/>
        </p:nvSpPr>
        <p:spPr>
          <a:xfrm>
            <a:off x="1455735" y="878773"/>
            <a:ext cx="2786051" cy="341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uLnTx/>
                <a:uFillTx/>
                <a:latin typeface="+mj-lt"/>
                <a:ea typeface="Quicksand"/>
                <a:cs typeface="Quicksand"/>
                <a:sym typeface="Quicksand"/>
              </a:rPr>
              <a:t>DELIVERABLES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chemeClr val="accent1">
                  <a:lumMod val="40000"/>
                  <a:lumOff val="60000"/>
                </a:schemeClr>
              </a:solidFill>
              <a:effectLst/>
              <a:uLnTx/>
              <a:uFillTx/>
              <a:latin typeface="+mj-lt"/>
              <a:ea typeface="Quicksand"/>
              <a:cs typeface="Quicksand"/>
              <a:sym typeface="Quicksand"/>
            </a:endParaRPr>
          </a:p>
        </p:txBody>
      </p:sp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39C0BA"/>
                </a:solidFill>
                <a:effectLst/>
                <a:uLnTx/>
                <a:uFillTx/>
                <a:latin typeface="Quicksand"/>
                <a:sym typeface="Quicksan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13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39C0BA"/>
              </a:solidFill>
              <a:effectLst/>
              <a:uLnTx/>
              <a:uFillTx/>
              <a:latin typeface="Quicksand"/>
              <a:sym typeface="Quicksand"/>
            </a:endParaRPr>
          </a:p>
        </p:txBody>
      </p:sp>
      <p:sp>
        <p:nvSpPr>
          <p:cNvPr id="14" name="Google Shape;226;p28">
            <a:extLst>
              <a:ext uri="{FF2B5EF4-FFF2-40B4-BE49-F238E27FC236}">
                <a16:creationId xmlns:a16="http://schemas.microsoft.com/office/drawing/2014/main" id="{F981608C-7032-182D-86DA-54E4B0F99361}"/>
              </a:ext>
            </a:extLst>
          </p:cNvPr>
          <p:cNvSpPr txBox="1"/>
          <p:nvPr/>
        </p:nvSpPr>
        <p:spPr>
          <a:xfrm>
            <a:off x="1447358" y="1204488"/>
            <a:ext cx="7074339" cy="795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Quicksand"/>
                <a:cs typeface="Quicksand"/>
                <a:sym typeface="Quicksand"/>
              </a:rPr>
              <a:t>OUTPUT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+mn-lt"/>
                <a:ea typeface="Quicksand"/>
                <a:cs typeface="Quicksand"/>
                <a:sym typeface="Quicksand"/>
              </a:rPr>
              <a:t>- Qualitative prediction models that can be deployed on the parking management server for efficient handling of recorded data, enabling data-driven insights.</a:t>
            </a:r>
          </a:p>
        </p:txBody>
      </p:sp>
    </p:spTree>
    <p:extLst>
      <p:ext uri="{BB962C8B-B14F-4D97-AF65-F5344CB8AC3E}">
        <p14:creationId xmlns:p14="http://schemas.microsoft.com/office/powerpoint/2010/main" val="1198071868"/>
      </p:ext>
    </p:extLst>
  </p:cSld>
  <p:clrMapOvr>
    <a:masterClrMapping/>
  </p:clrMapOvr>
  <p:transition advTm="10737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1;p28">
            <a:extLst>
              <a:ext uri="{FF2B5EF4-FFF2-40B4-BE49-F238E27FC236}">
                <a16:creationId xmlns:a16="http://schemas.microsoft.com/office/drawing/2014/main" id="{C6D0651C-59A3-F629-ECE2-C867772A5D86}"/>
              </a:ext>
            </a:extLst>
          </p:cNvPr>
          <p:cNvSpPr txBox="1">
            <a:spLocks/>
          </p:cNvSpPr>
          <p:nvPr/>
        </p:nvSpPr>
        <p:spPr>
          <a:xfrm>
            <a:off x="5664201" y="138876"/>
            <a:ext cx="3581399" cy="353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000" dirty="0">
                <a:latin typeface="+mj-lt"/>
              </a:rPr>
              <a:t>CASE AREA BACKGROUND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E74FC8-F99D-8DD7-28A9-5ACE996C40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8972"/>
            <a:ext cx="5740400" cy="41340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6935E3-2BB4-AA41-DF29-C052F8A705EE}"/>
              </a:ext>
            </a:extLst>
          </p:cNvPr>
          <p:cNvSpPr txBox="1"/>
          <p:nvPr/>
        </p:nvSpPr>
        <p:spPr>
          <a:xfrm>
            <a:off x="5753478" y="572053"/>
            <a:ext cx="330107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UTC is a metropolitan university that is spread across 145 acres of land with over 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90 buildings </a:t>
            </a: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including administrative, academic, residential, and athletic facilities on campus. </a:t>
            </a: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It has an enrollment of approximately 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11000</a:t>
            </a: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students and 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1075</a:t>
            </a: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faculty members. </a:t>
            </a:r>
          </a:p>
          <a:p>
            <a:pPr marL="0" marR="0" indent="12700" algn="just">
              <a:spcBef>
                <a:spcPts val="0"/>
              </a:spcBef>
              <a:spcAft>
                <a:spcPts val="0"/>
              </a:spcAft>
            </a:pPr>
            <a:endParaRPr lang="en-US" sz="1200" i="1" dirty="0">
              <a:solidFill>
                <a:schemeClr val="accent1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AE4A85-698E-03B2-BB60-30DB4B42C711}"/>
              </a:ext>
            </a:extLst>
          </p:cNvPr>
          <p:cNvSpPr txBox="1"/>
          <p:nvPr/>
        </p:nvSpPr>
        <p:spPr>
          <a:xfrm>
            <a:off x="4057650" y="4512985"/>
            <a:ext cx="2152650" cy="351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sz="1600" dirty="0">
                <a:solidFill>
                  <a:srgbClr val="0070C0"/>
                </a:solidFill>
                <a:latin typeface="+mj-lt"/>
                <a:ea typeface="Arial" panose="020B0604020202020204" pitchFamily="34" charset="0"/>
              </a:rPr>
              <a:t>UTC Parking Map</a:t>
            </a:r>
            <a:endParaRPr lang="en-US" sz="1600" dirty="0">
              <a:solidFill>
                <a:srgbClr val="0070C0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569991"/>
      </p:ext>
    </p:extLst>
  </p:cSld>
  <p:clrMapOvr>
    <a:masterClrMapping/>
  </p:clrMapOvr>
  <p:transition advTm="20861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4E74FC8-F99D-8DD7-28A9-5ACE996C40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8972"/>
            <a:ext cx="5740400" cy="41340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6935E3-2BB4-AA41-DF29-C052F8A705EE}"/>
              </a:ext>
            </a:extLst>
          </p:cNvPr>
          <p:cNvSpPr txBox="1"/>
          <p:nvPr/>
        </p:nvSpPr>
        <p:spPr>
          <a:xfrm>
            <a:off x="5753478" y="553"/>
            <a:ext cx="3301070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12700" algn="just">
              <a:spcBef>
                <a:spcPts val="0"/>
              </a:spcBef>
              <a:spcAft>
                <a:spcPts val="0"/>
              </a:spcAft>
            </a:pPr>
            <a:endParaRPr lang="en-US" sz="1200" i="1" dirty="0">
              <a:solidFill>
                <a:schemeClr val="accent1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algn="just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UTC Parking Information</a:t>
            </a:r>
          </a:p>
          <a:p>
            <a:pPr marR="0" algn="just">
              <a:spcBef>
                <a:spcPts val="0"/>
              </a:spcBef>
              <a:spcAft>
                <a:spcPts val="0"/>
              </a:spcAft>
            </a:pPr>
            <a:endParaRPr lang="en-US" sz="2000" dirty="0">
              <a:solidFill>
                <a:schemeClr val="accent1"/>
              </a:solidFill>
              <a:effectLst/>
              <a:latin typeface="+mn-lt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The UTC parking services are managed by the </a:t>
            </a:r>
            <a:r>
              <a:rPr lang="en-US" sz="2000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niversity's Parking Services Department. </a:t>
            </a:r>
          </a:p>
          <a:p>
            <a:pPr>
              <a:buClr>
                <a:schemeClr val="accent1"/>
              </a:buClr>
            </a:pPr>
            <a:endParaRPr lang="en-US" sz="2000" dirty="0">
              <a:solidFill>
                <a:schemeClr val="bg1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The campus has a total of 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6117</a:t>
            </a: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parking spaces. </a:t>
            </a:r>
          </a:p>
          <a:p>
            <a:pPr>
              <a:buClr>
                <a:schemeClr val="accent1"/>
              </a:buClr>
            </a:pPr>
            <a:endParaRPr lang="en-US" sz="2000" dirty="0">
              <a:solidFill>
                <a:schemeClr val="bg1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The total parking spaces for each category of is as summarized in Table 2.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D3E8A49-B0BC-3F98-707B-9655D5855F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1094464"/>
              </p:ext>
            </p:extLst>
          </p:nvPr>
        </p:nvGraphicFramePr>
        <p:xfrm>
          <a:off x="3556000" y="374927"/>
          <a:ext cx="2188401" cy="2198116"/>
        </p:xfrm>
        <a:graphic>
          <a:graphicData uri="http://schemas.openxmlformats.org/drawingml/2006/table">
            <a:tbl>
              <a:tblPr>
                <a:tableStyleId>{8CE042EE-030E-48AD-AEE1-48DBF1C2F338}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3314583604"/>
                    </a:ext>
                  </a:extLst>
                </a:gridCol>
                <a:gridCol w="1045401">
                  <a:extLst>
                    <a:ext uri="{9D8B030D-6E8A-4147-A177-3AD203B41FA5}">
                      <a16:colId xmlns:a16="http://schemas.microsoft.com/office/drawing/2014/main" val="90742034"/>
                    </a:ext>
                  </a:extLst>
                </a:gridCol>
              </a:tblGrid>
              <a:tr h="41358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PARKING TYPE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TOTAL SPACES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293884757"/>
                  </a:ext>
                </a:extLst>
              </a:tr>
              <a:tr h="25689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Reserved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3167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277163590"/>
                  </a:ext>
                </a:extLst>
              </a:tr>
              <a:tr h="25689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General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2569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980722100"/>
                  </a:ext>
                </a:extLst>
              </a:tr>
              <a:tr h="25689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Visitor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211</a:t>
                      </a:r>
                      <a:endParaRPr lang="en-US" sz="1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442520090"/>
                  </a:ext>
                </a:extLst>
              </a:tr>
              <a:tr h="25689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Accessible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170</a:t>
                      </a:r>
                      <a:endParaRPr lang="en-US" sz="1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80771716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3397613-B1F1-6214-2438-CCE6B8C71AAC}"/>
              </a:ext>
            </a:extLst>
          </p:cNvPr>
          <p:cNvSpPr txBox="1"/>
          <p:nvPr/>
        </p:nvSpPr>
        <p:spPr>
          <a:xfrm>
            <a:off x="3521523" y="2571750"/>
            <a:ext cx="967171" cy="318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dirty="0">
                <a:solidFill>
                  <a:srgbClr val="0070C0"/>
                </a:solidFill>
                <a:latin typeface="+mj-lt"/>
                <a:ea typeface="Arial" panose="020B0604020202020204" pitchFamily="34" charset="0"/>
              </a:rPr>
              <a:t>TABLE: 2</a:t>
            </a:r>
            <a:endParaRPr lang="en-US" dirty="0">
              <a:solidFill>
                <a:srgbClr val="0070C0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752B6A-3A25-3DE5-05CE-EDD91181D5BD}"/>
              </a:ext>
            </a:extLst>
          </p:cNvPr>
          <p:cNvSpPr txBox="1"/>
          <p:nvPr/>
        </p:nvSpPr>
        <p:spPr>
          <a:xfrm>
            <a:off x="4008054" y="4512985"/>
            <a:ext cx="1835150" cy="351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sz="1600" dirty="0">
                <a:solidFill>
                  <a:srgbClr val="0070C0"/>
                </a:solidFill>
                <a:latin typeface="+mj-lt"/>
                <a:ea typeface="Arial" panose="020B0604020202020204" pitchFamily="34" charset="0"/>
              </a:rPr>
              <a:t>UTC Parking Map</a:t>
            </a:r>
            <a:endParaRPr lang="en-US" sz="1600" dirty="0">
              <a:solidFill>
                <a:srgbClr val="0070C0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2668215"/>
      </p:ext>
    </p:extLst>
  </p:cSld>
  <p:clrMapOvr>
    <a:masterClrMapping/>
  </p:clrMapOvr>
  <p:transition advTm="20861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B19245-6D7A-25C5-6822-1DFCBAE94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597" y="0"/>
            <a:ext cx="3749743" cy="32346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3CBEAB-8DAF-DD13-944D-EB84608A4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3070" y="1908810"/>
            <a:ext cx="3844411" cy="32346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0906AD-8781-93AA-4F7C-9253C7F98EA7}"/>
              </a:ext>
            </a:extLst>
          </p:cNvPr>
          <p:cNvSpPr txBox="1"/>
          <p:nvPr/>
        </p:nvSpPr>
        <p:spPr>
          <a:xfrm>
            <a:off x="4887340" y="166755"/>
            <a:ext cx="394208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Additionally, in Fig.1&amp;2, the general parking lots are indicated in yellow and the reserved parking lots are indicated in blue for reference.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61CA2D-D7C2-E0EC-8465-3163907A9AF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grayscl/>
          </a:blip>
          <a:stretch>
            <a:fillRect/>
          </a:stretch>
        </p:blipFill>
        <p:spPr>
          <a:xfrm>
            <a:off x="1137597" y="3344796"/>
            <a:ext cx="3434403" cy="17138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A8DF11-7C03-550C-52E2-44B0D260867E}"/>
              </a:ext>
            </a:extLst>
          </p:cNvPr>
          <p:cNvSpPr txBox="1"/>
          <p:nvPr/>
        </p:nvSpPr>
        <p:spPr>
          <a:xfrm>
            <a:off x="4266434" y="2915692"/>
            <a:ext cx="746636" cy="318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dirty="0">
                <a:solidFill>
                  <a:srgbClr val="0070C0"/>
                </a:solidFill>
                <a:latin typeface="+mj-lt"/>
                <a:ea typeface="Arial" panose="020B0604020202020204" pitchFamily="34" charset="0"/>
              </a:rPr>
              <a:t>FIG. 1</a:t>
            </a:r>
            <a:endParaRPr lang="en-US" dirty="0">
              <a:solidFill>
                <a:srgbClr val="0070C0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1CEE42-011E-D5DC-657C-E8E3F4A3F9B3}"/>
              </a:ext>
            </a:extLst>
          </p:cNvPr>
          <p:cNvSpPr txBox="1"/>
          <p:nvPr/>
        </p:nvSpPr>
        <p:spPr>
          <a:xfrm>
            <a:off x="5013070" y="4824502"/>
            <a:ext cx="727330" cy="318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dirty="0">
                <a:solidFill>
                  <a:srgbClr val="0070C0"/>
                </a:solidFill>
                <a:latin typeface="+mj-lt"/>
                <a:ea typeface="Arial" panose="020B0604020202020204" pitchFamily="34" charset="0"/>
              </a:rPr>
              <a:t>FIG. 2</a:t>
            </a:r>
            <a:endParaRPr lang="en-US" dirty="0">
              <a:solidFill>
                <a:srgbClr val="0070C0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34DAB4-392C-CAEA-419E-26951A0FC8E1}"/>
              </a:ext>
            </a:extLst>
          </p:cNvPr>
          <p:cNvSpPr txBox="1"/>
          <p:nvPr/>
        </p:nvSpPr>
        <p:spPr>
          <a:xfrm>
            <a:off x="3357435" y="3280794"/>
            <a:ext cx="1435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1- Reserved</a:t>
            </a:r>
          </a:p>
          <a:p>
            <a:r>
              <a:rPr lang="en-US" sz="1600" dirty="0"/>
              <a:t>2- General</a:t>
            </a:r>
          </a:p>
        </p:txBody>
      </p:sp>
    </p:spTree>
    <p:extLst>
      <p:ext uri="{BB962C8B-B14F-4D97-AF65-F5344CB8AC3E}">
        <p14:creationId xmlns:p14="http://schemas.microsoft.com/office/powerpoint/2010/main" val="316993975"/>
      </p:ext>
    </p:extLst>
  </p:cSld>
  <p:clrMapOvr>
    <a:masterClrMapping/>
  </p:clrMapOvr>
  <p:transition advTm="20861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5462347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ANALYSIS METHODOLOGY</a:t>
            </a:r>
            <a:endParaRPr dirty="0"/>
          </a:p>
        </p:txBody>
      </p:sp>
      <p:cxnSp>
        <p:nvCxnSpPr>
          <p:cNvPr id="222" name="Google Shape;222;p28"/>
          <p:cNvCxnSpPr>
            <a:cxnSpLocks/>
          </p:cNvCxnSpPr>
          <p:nvPr/>
        </p:nvCxnSpPr>
        <p:spPr>
          <a:xfrm flipV="1">
            <a:off x="1529306" y="3456133"/>
            <a:ext cx="0" cy="1687367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223" name="Google Shape;223;p28"/>
          <p:cNvCxnSpPr>
            <a:cxnSpLocks/>
          </p:cNvCxnSpPr>
          <p:nvPr/>
        </p:nvCxnSpPr>
        <p:spPr>
          <a:xfrm flipV="1">
            <a:off x="1529307" y="1082345"/>
            <a:ext cx="0" cy="2373788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224" name="Google Shape;224;p28"/>
          <p:cNvSpPr txBox="1"/>
          <p:nvPr/>
        </p:nvSpPr>
        <p:spPr>
          <a:xfrm>
            <a:off x="1785935" y="3264986"/>
            <a:ext cx="3412230" cy="1687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Quicksand"/>
                <a:ea typeface="Quicksand"/>
                <a:cs typeface="Quicksand"/>
                <a:sym typeface="Quicksand"/>
              </a:rPr>
              <a:t>PHASE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DATA PREPARATION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r>
              <a:rPr lang="en-US" sz="12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Removing major errors, duplicates, and outliers.</a:t>
            </a:r>
          </a:p>
          <a:p>
            <a:r>
              <a:rPr lang="en-US" sz="12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Removing unwanted data points.</a:t>
            </a:r>
          </a:p>
          <a:p>
            <a:r>
              <a:rPr lang="en-US" sz="12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Bringing structure to the data.</a:t>
            </a:r>
          </a:p>
          <a:p>
            <a:r>
              <a:rPr lang="en-US" sz="12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Clubbing all the data together.</a:t>
            </a:r>
          </a:p>
          <a:p>
            <a:r>
              <a:rPr lang="en-US" sz="12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All the above are performed using Alteryx tool</a:t>
            </a:r>
          </a:p>
        </p:txBody>
      </p:sp>
      <p:sp>
        <p:nvSpPr>
          <p:cNvPr id="225" name="Google Shape;225;p28"/>
          <p:cNvSpPr txBox="1"/>
          <p:nvPr/>
        </p:nvSpPr>
        <p:spPr>
          <a:xfrm>
            <a:off x="5662003" y="1017917"/>
            <a:ext cx="3034731" cy="1963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bg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DATA ANALYSIS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Understanding the affecting factors through Diagnostic Analysis.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Developing Predictive models using Machine learning Algorithms.</a:t>
            </a:r>
            <a:endParaRPr sz="12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</p:txBody>
      </p:sp>
      <p:sp>
        <p:nvSpPr>
          <p:cNvPr id="226" name="Google Shape;226;p28"/>
          <p:cNvSpPr txBox="1"/>
          <p:nvPr/>
        </p:nvSpPr>
        <p:spPr>
          <a:xfrm>
            <a:off x="1785935" y="878773"/>
            <a:ext cx="2786051" cy="341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Quicksand"/>
                <a:ea typeface="Quicksand"/>
                <a:cs typeface="Quicksand"/>
                <a:sym typeface="Quicksand"/>
              </a:rPr>
              <a:t>PHASE 1</a:t>
            </a:r>
            <a:endParaRPr dirty="0">
              <a:solidFill>
                <a:schemeClr val="bg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14" name="Google Shape;226;p28">
            <a:extLst>
              <a:ext uri="{FF2B5EF4-FFF2-40B4-BE49-F238E27FC236}">
                <a16:creationId xmlns:a16="http://schemas.microsoft.com/office/drawing/2014/main" id="{F981608C-7032-182D-86DA-54E4B0F99361}"/>
              </a:ext>
            </a:extLst>
          </p:cNvPr>
          <p:cNvSpPr txBox="1"/>
          <p:nvPr/>
        </p:nvSpPr>
        <p:spPr>
          <a:xfrm>
            <a:off x="1792467" y="1220205"/>
            <a:ext cx="3533992" cy="1725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DATA COLLECTION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Gathered from - UTC parking department, Geographic Information System(GIS) department and The planning evaluation and institutional research department.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The data gathered contains Temporal, spatial and user attributes around Parking Utilization at UTC.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</p:txBody>
      </p:sp>
      <p:sp>
        <p:nvSpPr>
          <p:cNvPr id="5" name="Google Shape;225;p28">
            <a:extLst>
              <a:ext uri="{FF2B5EF4-FFF2-40B4-BE49-F238E27FC236}">
                <a16:creationId xmlns:a16="http://schemas.microsoft.com/office/drawing/2014/main" id="{F2C78CAB-C004-E2FA-F3CC-2659F7075217}"/>
              </a:ext>
            </a:extLst>
          </p:cNvPr>
          <p:cNvSpPr txBox="1"/>
          <p:nvPr/>
        </p:nvSpPr>
        <p:spPr>
          <a:xfrm>
            <a:off x="5702112" y="3235251"/>
            <a:ext cx="3034731" cy="168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Quicksand"/>
                <a:ea typeface="Quicksand"/>
                <a:cs typeface="Quicksand"/>
                <a:sym typeface="Quicksand"/>
              </a:rPr>
              <a:t>PHASE 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SUMMARIZE KEY FINDINGS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Interpreting the output Report for insights on UTC parking factors and identifying best algorithm that delivers highest accuracy.</a:t>
            </a:r>
            <a:endParaRPr lang="en" sz="12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</p:txBody>
      </p:sp>
      <p:cxnSp>
        <p:nvCxnSpPr>
          <p:cNvPr id="11" name="Google Shape;222;p28">
            <a:extLst>
              <a:ext uri="{FF2B5EF4-FFF2-40B4-BE49-F238E27FC236}">
                <a16:creationId xmlns:a16="http://schemas.microsoft.com/office/drawing/2014/main" id="{CCA8042C-8003-D915-903C-E5B636009673}"/>
              </a:ext>
            </a:extLst>
          </p:cNvPr>
          <p:cNvCxnSpPr>
            <a:cxnSpLocks/>
          </p:cNvCxnSpPr>
          <p:nvPr/>
        </p:nvCxnSpPr>
        <p:spPr>
          <a:xfrm flipV="1">
            <a:off x="5418812" y="3459448"/>
            <a:ext cx="0" cy="1687367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12" name="Google Shape;223;p28">
            <a:extLst>
              <a:ext uri="{FF2B5EF4-FFF2-40B4-BE49-F238E27FC236}">
                <a16:creationId xmlns:a16="http://schemas.microsoft.com/office/drawing/2014/main" id="{30DD7B1F-FB58-9B82-7485-C74284D251D6}"/>
              </a:ext>
            </a:extLst>
          </p:cNvPr>
          <p:cNvCxnSpPr>
            <a:cxnSpLocks/>
          </p:cNvCxnSpPr>
          <p:nvPr/>
        </p:nvCxnSpPr>
        <p:spPr>
          <a:xfrm flipV="1">
            <a:off x="5418813" y="1085660"/>
            <a:ext cx="0" cy="2373788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3E36854-E860-4D84-1524-7B215E6E54FE}"/>
              </a:ext>
            </a:extLst>
          </p:cNvPr>
          <p:cNvSpPr txBox="1"/>
          <p:nvPr/>
        </p:nvSpPr>
        <p:spPr>
          <a:xfrm>
            <a:off x="5662003" y="92845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Quicksand"/>
                <a:ea typeface="Quicksand"/>
                <a:cs typeface="Quicksand"/>
                <a:sym typeface="Quicksand"/>
              </a:rPr>
              <a:t>PHASE 3</a:t>
            </a:r>
          </a:p>
        </p:txBody>
      </p:sp>
    </p:spTree>
    <p:extLst>
      <p:ext uri="{BB962C8B-B14F-4D97-AF65-F5344CB8AC3E}">
        <p14:creationId xmlns:p14="http://schemas.microsoft.com/office/powerpoint/2010/main" val="3328741974"/>
      </p:ext>
    </p:extLst>
  </p:cSld>
  <p:clrMapOvr>
    <a:masterClrMapping/>
  </p:clrMapOvr>
  <p:transition advTm="10737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title"/>
          </p:nvPr>
        </p:nvSpPr>
        <p:spPr>
          <a:xfrm>
            <a:off x="1059111" y="541830"/>
            <a:ext cx="667812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ANALYSIS METHODOLOGY (cont’d)- To answer RQ 1</a:t>
            </a:r>
            <a:endParaRPr sz="2000" dirty="0">
              <a:latin typeface="+mj-lt"/>
            </a:endParaRPr>
          </a:p>
        </p:txBody>
      </p:sp>
      <p:sp>
        <p:nvSpPr>
          <p:cNvPr id="226" name="Google Shape;226;p28"/>
          <p:cNvSpPr txBox="1"/>
          <p:nvPr/>
        </p:nvSpPr>
        <p:spPr>
          <a:xfrm>
            <a:off x="1059111" y="947081"/>
            <a:ext cx="7795720" cy="3930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Consolidate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 building occupancy and parking lots data.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Use Spatial Analysis-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to determine the no of buildings within 0.11miles distance for each parking lot on campus.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Based on that 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create new attributes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and added to the dataset.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Clean &amp; handle data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for missing values, errors using Alteryx tool.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Assign data types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for each attribute based on their observations type.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Create samples of the data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to divide them into training(80%) and testing sets(20%).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Conducted Logistic regression analysis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for two different models for Lot utilization at 80% and at 90% to find the commonly projected insights.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1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1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5681806"/>
      </p:ext>
    </p:extLst>
  </p:cSld>
  <p:clrMapOvr>
    <a:masterClrMapping/>
  </p:clrMapOvr>
  <p:transition advTm="10737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5462347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LIMITATIONS AND ASSUMPTIONS</a:t>
            </a:r>
            <a:endParaRPr sz="2000" dirty="0">
              <a:latin typeface="+mj-lt"/>
            </a:endParaRPr>
          </a:p>
        </p:txBody>
      </p:sp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" name="Google Shape;226;p28">
            <a:extLst>
              <a:ext uri="{FF2B5EF4-FFF2-40B4-BE49-F238E27FC236}">
                <a16:creationId xmlns:a16="http://schemas.microsoft.com/office/drawing/2014/main" id="{EAD536C4-F9FA-AF08-C388-C8693700CA55}"/>
              </a:ext>
            </a:extLst>
          </p:cNvPr>
          <p:cNvSpPr txBox="1"/>
          <p:nvPr/>
        </p:nvSpPr>
        <p:spPr>
          <a:xfrm>
            <a:off x="1001787" y="1042208"/>
            <a:ext cx="7795720" cy="3930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Event occurrences and weather conditions which may influence variable relationships, are not included in the dataset.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The models are constructed using historical data, potentially affecting accuracies due to the absence of real-time information.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1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3142289814"/>
      </p:ext>
    </p:extLst>
  </p:cSld>
  <p:clrMapOvr>
    <a:masterClrMapping/>
  </p:clrMapOvr>
  <p:transition advTm="10737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15F717-FA08-A262-B19C-33FDE022A4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3A7EC9-4B77-4C4D-CFB8-4A675C2D1238}"/>
              </a:ext>
            </a:extLst>
          </p:cNvPr>
          <p:cNvSpPr txBox="1"/>
          <p:nvPr/>
        </p:nvSpPr>
        <p:spPr>
          <a:xfrm>
            <a:off x="3389972" y="420009"/>
            <a:ext cx="31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ACKNOWLEDGEMENTS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FC29CF-1B49-44FD-5E5C-9BCDEDDC1209}"/>
              </a:ext>
            </a:extLst>
          </p:cNvPr>
          <p:cNvSpPr txBox="1"/>
          <p:nvPr/>
        </p:nvSpPr>
        <p:spPr>
          <a:xfrm>
            <a:off x="1421606" y="620064"/>
            <a:ext cx="728616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latin typeface="+mj-lt"/>
            </a:endParaRPr>
          </a:p>
          <a:p>
            <a:pPr algn="ctr"/>
            <a:r>
              <a:rPr lang="en-US" sz="1800" dirty="0">
                <a:solidFill>
                  <a:schemeClr val="bg1"/>
                </a:solidFill>
                <a:latin typeface="+mj-lt"/>
              </a:rPr>
              <a:t>This capstone project is a continuation of the data analytics course project (ENGM 5100).</a:t>
            </a:r>
          </a:p>
          <a:p>
            <a:pPr algn="ctr"/>
            <a:endParaRPr 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963FA5-7C68-BD8F-32E2-C91744C70E33}"/>
              </a:ext>
            </a:extLst>
          </p:cNvPr>
          <p:cNvSpPr txBox="1"/>
          <p:nvPr/>
        </p:nvSpPr>
        <p:spPr>
          <a:xfrm>
            <a:off x="3632525" y="3187199"/>
            <a:ext cx="2751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DATA CONTRIBUTORS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BAA2B9-F946-3122-D3D2-136FB8FC83FA}"/>
              </a:ext>
            </a:extLst>
          </p:cNvPr>
          <p:cNvSpPr txBox="1"/>
          <p:nvPr/>
        </p:nvSpPr>
        <p:spPr>
          <a:xfrm>
            <a:off x="3204595" y="3261553"/>
            <a:ext cx="373310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1800" dirty="0">
                <a:solidFill>
                  <a:schemeClr val="bg1"/>
                </a:solidFill>
                <a:latin typeface="+mj-lt"/>
              </a:rPr>
              <a:t>Dr. David Seidel (UTC Director of Parking services).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  <a:latin typeface="+mj-lt"/>
              </a:rPr>
              <a:t>Mr. Charlie Mix, GIS Director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  <a:latin typeface="+mj-lt"/>
              </a:rPr>
              <a:t>Miss. Michelle A. White, Professor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69BF2D-2DDD-EEC0-46FA-E6C57190E5B5}"/>
              </a:ext>
            </a:extLst>
          </p:cNvPr>
          <p:cNvSpPr txBox="1"/>
          <p:nvPr/>
        </p:nvSpPr>
        <p:spPr>
          <a:xfrm>
            <a:off x="3569189" y="1633302"/>
            <a:ext cx="2814834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+mj-lt"/>
              </a:rPr>
              <a:t>SPECIAL THANKS</a:t>
            </a:r>
          </a:p>
          <a:p>
            <a:pPr algn="ctr"/>
            <a:r>
              <a:rPr lang="en-US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rPr>
              <a:t>PROFESSORS</a:t>
            </a:r>
            <a:endParaRPr lang="en-US" sz="20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+mj-lt"/>
              </a:rPr>
              <a:t>Dr. Seong Dae Kim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  <a:latin typeface="+mj-lt"/>
              </a:rPr>
              <a:t>Dr. Serkan Varol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  <a:latin typeface="+mj-lt"/>
              </a:rPr>
              <a:t>Dr. Paul Baggett</a:t>
            </a:r>
          </a:p>
        </p:txBody>
      </p:sp>
    </p:spTree>
    <p:extLst>
      <p:ext uri="{BB962C8B-B14F-4D97-AF65-F5344CB8AC3E}">
        <p14:creationId xmlns:p14="http://schemas.microsoft.com/office/powerpoint/2010/main" val="6389766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title"/>
          </p:nvPr>
        </p:nvSpPr>
        <p:spPr>
          <a:xfrm>
            <a:off x="1165475" y="516194"/>
            <a:ext cx="3656203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REVIEW</a:t>
            </a:r>
            <a:endParaRPr dirty="0"/>
          </a:p>
        </p:txBody>
      </p:sp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4" name="Google Shape;226;p28">
            <a:extLst>
              <a:ext uri="{FF2B5EF4-FFF2-40B4-BE49-F238E27FC236}">
                <a16:creationId xmlns:a16="http://schemas.microsoft.com/office/drawing/2014/main" id="{F981608C-7032-182D-86DA-54E4B0F99361}"/>
              </a:ext>
            </a:extLst>
          </p:cNvPr>
          <p:cNvSpPr txBox="1"/>
          <p:nvPr/>
        </p:nvSpPr>
        <p:spPr>
          <a:xfrm>
            <a:off x="877922" y="968872"/>
            <a:ext cx="2470195" cy="394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The analysis focuses on how the independent variables corresponds to Lot Utilization (dependent) at UTC.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The logistic regression type allows to analyze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&amp; model the relationship between the independent &amp; dependent binary variable.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The Regression Analysis is performed using Alteryx tool.</a:t>
            </a:r>
            <a:endParaRPr sz="16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CDA39E6-CB1F-0A9F-6806-7A25AC3D55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2229323"/>
              </p:ext>
            </p:extLst>
          </p:nvPr>
        </p:nvGraphicFramePr>
        <p:xfrm>
          <a:off x="3730818" y="8976"/>
          <a:ext cx="5450048" cy="5134522"/>
        </p:xfrm>
        <a:graphic>
          <a:graphicData uri="http://schemas.openxmlformats.org/drawingml/2006/table">
            <a:tbl>
              <a:tblPr firstRow="1" firstCol="1" bandRow="1">
                <a:tableStyleId>{8CE042EE-030E-48AD-AEE1-48DBF1C2F338}</a:tableStyleId>
              </a:tblPr>
              <a:tblGrid>
                <a:gridCol w="2177347">
                  <a:extLst>
                    <a:ext uri="{9D8B030D-6E8A-4147-A177-3AD203B41FA5}">
                      <a16:colId xmlns:a16="http://schemas.microsoft.com/office/drawing/2014/main" val="4195863553"/>
                    </a:ext>
                  </a:extLst>
                </a:gridCol>
                <a:gridCol w="3272701">
                  <a:extLst>
                    <a:ext uri="{9D8B030D-6E8A-4147-A177-3AD203B41FA5}">
                      <a16:colId xmlns:a16="http://schemas.microsoft.com/office/drawing/2014/main" val="3524829121"/>
                    </a:ext>
                  </a:extLst>
                </a:gridCol>
              </a:tblGrid>
              <a:tr h="298427">
                <a:tc>
                  <a:txBody>
                    <a:bodyPr/>
                    <a:lstStyle/>
                    <a:p>
                      <a:pPr marL="75565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VARIABLES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75565" marR="74295" indent="126365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96395007"/>
                  </a:ext>
                </a:extLst>
              </a:tr>
              <a:tr h="440493">
                <a:tc>
                  <a:txBody>
                    <a:bodyPr/>
                    <a:lstStyle/>
                    <a:p>
                      <a:pPr marL="0" marR="74295" indent="0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Year 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2018,2019 and 2022.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9769877"/>
                  </a:ext>
                </a:extLst>
              </a:tr>
              <a:tr h="667735">
                <a:tc>
                  <a:txBody>
                    <a:bodyPr/>
                    <a:lstStyle/>
                    <a:p>
                      <a:pPr marL="0" marR="74295" indent="0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Weekdays 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Monday- Friday.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8497113"/>
                  </a:ext>
                </a:extLst>
              </a:tr>
              <a:tr h="440493">
                <a:tc>
                  <a:txBody>
                    <a:bodyPr/>
                    <a:lstStyle/>
                    <a:p>
                      <a:pPr marL="0" marR="74295" indent="0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Lot Type 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Reserved and General lots.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05528376"/>
                  </a:ext>
                </a:extLst>
              </a:tr>
              <a:tr h="667735">
                <a:tc>
                  <a:txBody>
                    <a:bodyPr/>
                    <a:lstStyle/>
                    <a:p>
                      <a:pPr marL="0" marR="74295" indent="0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Time 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Time stamps (9:30,12:30.13:30,15:30)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0386908"/>
                  </a:ext>
                </a:extLst>
              </a:tr>
              <a:tr h="616434">
                <a:tc>
                  <a:txBody>
                    <a:bodyPr/>
                    <a:lstStyle/>
                    <a:p>
                      <a:pPr marL="0" marR="74295" indent="0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Loc Type 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Type of buildings within the campus.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1545945"/>
                  </a:ext>
                </a:extLst>
              </a:tr>
              <a:tr h="667735"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Max-find nearest 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No of blocks within 0.11 miles of each parking lot.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06723645"/>
                  </a:ext>
                </a:extLst>
              </a:tr>
              <a:tr h="667735">
                <a:tc>
                  <a:txBody>
                    <a:bodyPr/>
                    <a:lstStyle/>
                    <a:p>
                      <a:pPr marL="0" marR="74295" indent="12827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Sum student occupants 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7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No of occupants.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5526022"/>
                  </a:ext>
                </a:extLst>
              </a:tr>
              <a:tr h="667735">
                <a:tc>
                  <a:txBody>
                    <a:bodyPr/>
                    <a:lstStyle/>
                    <a:p>
                      <a:pPr marL="0" marR="74295" indent="12827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90% &amp; 80% Utilization rate 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Lots at 90% and 80% utilization.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988120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0EC1651-BC78-B9F0-7299-B3288C364602}"/>
              </a:ext>
            </a:extLst>
          </p:cNvPr>
          <p:cNvSpPr txBox="1"/>
          <p:nvPr/>
        </p:nvSpPr>
        <p:spPr>
          <a:xfrm>
            <a:off x="2699331" y="0"/>
            <a:ext cx="961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70C0"/>
                </a:solidFill>
                <a:latin typeface="+mj-lt"/>
                <a:ea typeface="Arial" panose="020B0604020202020204" pitchFamily="34" charset="0"/>
              </a:rPr>
              <a:t>TABLE: 4</a:t>
            </a:r>
            <a:endParaRPr lang="en-US" sz="1400" dirty="0">
              <a:solidFill>
                <a:srgbClr val="F3F3F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B8DEC7E9-2B8C-8C2E-50C2-5A3ED871B1FB}"/>
              </a:ext>
            </a:extLst>
          </p:cNvPr>
          <p:cNvSpPr/>
          <p:nvPr/>
        </p:nvSpPr>
        <p:spPr>
          <a:xfrm>
            <a:off x="3349815" y="279400"/>
            <a:ext cx="310690" cy="4158129"/>
          </a:xfrm>
          <a:prstGeom prst="leftBrace">
            <a:avLst>
              <a:gd name="adj1" fmla="val 8333"/>
              <a:gd name="adj2" fmla="val 49845"/>
            </a:avLst>
          </a:prstGeom>
          <a:ln>
            <a:solidFill>
              <a:schemeClr val="accent4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71;p12">
            <a:extLst>
              <a:ext uri="{FF2B5EF4-FFF2-40B4-BE49-F238E27FC236}">
                <a16:creationId xmlns:a16="http://schemas.microsoft.com/office/drawing/2014/main" id="{3372C972-7F75-87DF-7AA0-FAE148A8E7B5}"/>
              </a:ext>
            </a:extLst>
          </p:cNvPr>
          <p:cNvSpPr txBox="1">
            <a:spLocks/>
          </p:cNvSpPr>
          <p:nvPr/>
        </p:nvSpPr>
        <p:spPr>
          <a:xfrm rot="16200000">
            <a:off x="2282090" y="1997767"/>
            <a:ext cx="2110044" cy="507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1400" dirty="0">
                <a:solidFill>
                  <a:srgbClr val="00B050"/>
                </a:solidFill>
              </a:rPr>
              <a:t>Independent Variables</a:t>
            </a:r>
          </a:p>
          <a:p>
            <a:endParaRPr lang="en-US" sz="2400" dirty="0">
              <a:solidFill>
                <a:srgbClr val="00B050"/>
              </a:solidFill>
            </a:endParaRPr>
          </a:p>
          <a:p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25720785-B34B-FB74-1D60-38E16C01E4A5}"/>
              </a:ext>
            </a:extLst>
          </p:cNvPr>
          <p:cNvSpPr/>
          <p:nvPr/>
        </p:nvSpPr>
        <p:spPr>
          <a:xfrm>
            <a:off x="3368867" y="4627306"/>
            <a:ext cx="292100" cy="48869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71;p12">
            <a:extLst>
              <a:ext uri="{FF2B5EF4-FFF2-40B4-BE49-F238E27FC236}">
                <a16:creationId xmlns:a16="http://schemas.microsoft.com/office/drawing/2014/main" id="{6EB8541F-EA3C-C9AC-712D-B0CB65353440}"/>
              </a:ext>
            </a:extLst>
          </p:cNvPr>
          <p:cNvSpPr txBox="1">
            <a:spLocks/>
          </p:cNvSpPr>
          <p:nvPr/>
        </p:nvSpPr>
        <p:spPr>
          <a:xfrm rot="16200000">
            <a:off x="2726713" y="4410306"/>
            <a:ext cx="1100333" cy="507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1400" dirty="0">
                <a:solidFill>
                  <a:srgbClr val="FF0000"/>
                </a:solidFill>
              </a:rPr>
              <a:t>Dependent Variable</a:t>
            </a:r>
          </a:p>
          <a:p>
            <a:endParaRPr lang="en-US" sz="2400" dirty="0">
              <a:solidFill>
                <a:srgbClr val="00B050"/>
              </a:solidFill>
            </a:endParaRPr>
          </a:p>
          <a:p>
            <a:endParaRPr lang="en-US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544639"/>
      </p:ext>
    </p:extLst>
  </p:cSld>
  <p:clrMapOvr>
    <a:masterClrMapping/>
  </p:clrMapOvr>
  <p:transition advTm="10737"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4" name="Google Shape;221;p28">
            <a:extLst>
              <a:ext uri="{FF2B5EF4-FFF2-40B4-BE49-F238E27FC236}">
                <a16:creationId xmlns:a16="http://schemas.microsoft.com/office/drawing/2014/main" id="{1CEAD88B-60D8-141F-8EC8-A662EAE9AC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16200000">
            <a:off x="-1439508" y="2729746"/>
            <a:ext cx="4391445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LOGISTIC REGRESSION ANALYSIS RESULTS</a:t>
            </a:r>
            <a:endParaRPr sz="2000" dirty="0"/>
          </a:p>
        </p:txBody>
      </p:sp>
      <p:sp>
        <p:nvSpPr>
          <p:cNvPr id="14" name="Google Shape;226;p28">
            <a:extLst>
              <a:ext uri="{FF2B5EF4-FFF2-40B4-BE49-F238E27FC236}">
                <a16:creationId xmlns:a16="http://schemas.microsoft.com/office/drawing/2014/main" id="{510F5F7B-7ED9-D2CD-53BA-208A48999C01}"/>
              </a:ext>
            </a:extLst>
          </p:cNvPr>
          <p:cNvSpPr txBox="1"/>
          <p:nvPr/>
        </p:nvSpPr>
        <p:spPr>
          <a:xfrm>
            <a:off x="1028342" y="6635"/>
            <a:ext cx="7632331" cy="325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dirty="0">
                <a:solidFill>
                  <a:srgbClr val="F3F3F3"/>
                </a:solidFill>
                <a:latin typeface="+mj-lt"/>
                <a:ea typeface="Quicksand"/>
                <a:cs typeface="Quicksand"/>
                <a:sym typeface="Quicksand"/>
              </a:rPr>
              <a:t>Predicted Insights based on both the models about Lot Utilization at UTC.</a:t>
            </a:r>
            <a:endParaRPr lang="en-US" sz="1600" dirty="0">
              <a:solidFill>
                <a:srgbClr val="F3F3F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A2861E1-FC2C-C0B3-8CD8-97C6D9E6A6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892434"/>
              </p:ext>
            </p:extLst>
          </p:nvPr>
        </p:nvGraphicFramePr>
        <p:xfrm>
          <a:off x="1028343" y="1103622"/>
          <a:ext cx="1804504" cy="2945179"/>
        </p:xfrm>
        <a:graphic>
          <a:graphicData uri="http://schemas.openxmlformats.org/drawingml/2006/table">
            <a:tbl>
              <a:tblPr firstRow="1" firstCol="1" bandRow="1">
                <a:tableStyleId>{8CE042EE-030E-48AD-AEE1-48DBF1C2F338}</a:tableStyleId>
              </a:tblPr>
              <a:tblGrid>
                <a:gridCol w="1804504">
                  <a:extLst>
                    <a:ext uri="{9D8B030D-6E8A-4147-A177-3AD203B41FA5}">
                      <a16:colId xmlns:a16="http://schemas.microsoft.com/office/drawing/2014/main" val="2574560105"/>
                    </a:ext>
                  </a:extLst>
                </a:gridCol>
              </a:tblGrid>
              <a:tr h="189490">
                <a:tc>
                  <a:txBody>
                    <a:bodyPr/>
                    <a:lstStyle/>
                    <a:p>
                      <a:pPr marL="75565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VARIABLES</a:t>
                      </a:r>
                    </a:p>
                    <a:p>
                      <a:pPr marL="75565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2336379"/>
                  </a:ext>
                </a:extLst>
              </a:tr>
              <a:tr h="593336">
                <a:tc>
                  <a:txBody>
                    <a:bodyPr/>
                    <a:lstStyle/>
                    <a:p>
                      <a:pPr marL="0" marR="74295" indent="0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Weekdays (x2)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2131178"/>
                  </a:ext>
                </a:extLst>
              </a:tr>
              <a:tr h="391413">
                <a:tc>
                  <a:txBody>
                    <a:bodyPr/>
                    <a:lstStyle/>
                    <a:p>
                      <a:pPr marL="0" marR="74295" indent="0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Lot Type (x3)</a:t>
                      </a:r>
                    </a:p>
                    <a:p>
                      <a:pPr marL="0" marR="74295" indent="0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6161189"/>
                  </a:ext>
                </a:extLst>
              </a:tr>
              <a:tr h="593336">
                <a:tc>
                  <a:txBody>
                    <a:bodyPr/>
                    <a:lstStyle/>
                    <a:p>
                      <a:pPr marL="0" marR="74295" indent="0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Time (x4)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003646"/>
                  </a:ext>
                </a:extLst>
              </a:tr>
              <a:tr h="391413">
                <a:tc>
                  <a:txBody>
                    <a:bodyPr/>
                    <a:lstStyle/>
                    <a:p>
                      <a:pPr marL="0" marR="74295" indent="0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Loc Type (x5)</a:t>
                      </a:r>
                    </a:p>
                    <a:p>
                      <a:pPr marL="0" marR="74295" indent="0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687106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49CDCAA-17CF-AE61-5A84-CA8C8646D6BB}"/>
              </a:ext>
            </a:extLst>
          </p:cNvPr>
          <p:cNvSpPr txBox="1"/>
          <p:nvPr/>
        </p:nvSpPr>
        <p:spPr>
          <a:xfrm>
            <a:off x="3205690" y="4048801"/>
            <a:ext cx="746636" cy="318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dirty="0">
                <a:solidFill>
                  <a:srgbClr val="0070C0"/>
                </a:solidFill>
                <a:latin typeface="+mj-lt"/>
                <a:ea typeface="Arial" panose="020B0604020202020204" pitchFamily="34" charset="0"/>
              </a:rPr>
              <a:t>FIG. 3</a:t>
            </a:r>
            <a:endParaRPr lang="en-US" dirty="0">
              <a:solidFill>
                <a:srgbClr val="0070C0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graphicFrame>
        <p:nvGraphicFramePr>
          <p:cNvPr id="30" name="Diagram 29">
            <a:extLst>
              <a:ext uri="{FF2B5EF4-FFF2-40B4-BE49-F238E27FC236}">
                <a16:creationId xmlns:a16="http://schemas.microsoft.com/office/drawing/2014/main" id="{A43D8637-F004-E286-5A6B-DC8C75122A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4709468"/>
              </p:ext>
            </p:extLst>
          </p:nvPr>
        </p:nvGraphicFramePr>
        <p:xfrm>
          <a:off x="3288591" y="1580464"/>
          <a:ext cx="4858871" cy="774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1" name="Diagram 30">
            <a:extLst>
              <a:ext uri="{FF2B5EF4-FFF2-40B4-BE49-F238E27FC236}">
                <a16:creationId xmlns:a16="http://schemas.microsoft.com/office/drawing/2014/main" id="{255AD191-14D7-C126-4652-0C1AC9CCFD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293420"/>
              </p:ext>
            </p:extLst>
          </p:nvPr>
        </p:nvGraphicFramePr>
        <p:xfrm>
          <a:off x="3288591" y="2914679"/>
          <a:ext cx="4340373" cy="475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32" name="Diagram 31">
            <a:extLst>
              <a:ext uri="{FF2B5EF4-FFF2-40B4-BE49-F238E27FC236}">
                <a16:creationId xmlns:a16="http://schemas.microsoft.com/office/drawing/2014/main" id="{08FFF39D-0B30-F9B4-09D4-27448D863D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8885312"/>
              </p:ext>
            </p:extLst>
          </p:nvPr>
        </p:nvGraphicFramePr>
        <p:xfrm>
          <a:off x="3288590" y="3513415"/>
          <a:ext cx="4858871" cy="475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33" name="Diagram 32">
            <a:extLst>
              <a:ext uri="{FF2B5EF4-FFF2-40B4-BE49-F238E27FC236}">
                <a16:creationId xmlns:a16="http://schemas.microsoft.com/office/drawing/2014/main" id="{9AB312AF-F64B-8C33-8BA7-54CD591790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0199094"/>
              </p:ext>
            </p:extLst>
          </p:nvPr>
        </p:nvGraphicFramePr>
        <p:xfrm>
          <a:off x="3288592" y="2332938"/>
          <a:ext cx="4340373" cy="475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34" name="Left Brace 33">
            <a:extLst>
              <a:ext uri="{FF2B5EF4-FFF2-40B4-BE49-F238E27FC236}">
                <a16:creationId xmlns:a16="http://schemas.microsoft.com/office/drawing/2014/main" id="{FB0ACE09-1691-D813-D78B-3232BB654947}"/>
              </a:ext>
            </a:extLst>
          </p:cNvPr>
          <p:cNvSpPr/>
          <p:nvPr/>
        </p:nvSpPr>
        <p:spPr>
          <a:xfrm rot="5400000">
            <a:off x="5367030" y="-839114"/>
            <a:ext cx="355279" cy="4168589"/>
          </a:xfrm>
          <a:prstGeom prst="leftBrace">
            <a:avLst>
              <a:gd name="adj1" fmla="val 8333"/>
              <a:gd name="adj2" fmla="val 5154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Google Shape;71;p12">
            <a:extLst>
              <a:ext uri="{FF2B5EF4-FFF2-40B4-BE49-F238E27FC236}">
                <a16:creationId xmlns:a16="http://schemas.microsoft.com/office/drawing/2014/main" id="{FEBA2A28-0E43-E587-BDDE-2212648F9AFA}"/>
              </a:ext>
            </a:extLst>
          </p:cNvPr>
          <p:cNvSpPr txBox="1">
            <a:spLocks/>
          </p:cNvSpPr>
          <p:nvPr/>
        </p:nvSpPr>
        <p:spPr>
          <a:xfrm>
            <a:off x="3205690" y="1347590"/>
            <a:ext cx="960398" cy="325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1400" dirty="0">
                <a:solidFill>
                  <a:schemeClr val="accent3">
                    <a:lumMod val="50000"/>
                  </a:schemeClr>
                </a:solidFill>
              </a:rPr>
              <a:t>HIGHEST</a:t>
            </a:r>
          </a:p>
          <a:p>
            <a:endParaRPr lang="en-US" sz="2400" dirty="0">
              <a:solidFill>
                <a:srgbClr val="00B050"/>
              </a:solidFill>
            </a:endParaRPr>
          </a:p>
          <a:p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36" name="Google Shape;71;p12">
            <a:extLst>
              <a:ext uri="{FF2B5EF4-FFF2-40B4-BE49-F238E27FC236}">
                <a16:creationId xmlns:a16="http://schemas.microsoft.com/office/drawing/2014/main" id="{609DD924-49C8-8DA8-EB0E-15F9DD6C27B5}"/>
              </a:ext>
            </a:extLst>
          </p:cNvPr>
          <p:cNvSpPr txBox="1">
            <a:spLocks/>
          </p:cNvSpPr>
          <p:nvPr/>
        </p:nvSpPr>
        <p:spPr>
          <a:xfrm>
            <a:off x="7148766" y="1364555"/>
            <a:ext cx="960398" cy="325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14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Lowest</a:t>
            </a:r>
          </a:p>
          <a:p>
            <a:endParaRPr lang="en-US" sz="2400" dirty="0">
              <a:solidFill>
                <a:srgbClr val="00B050"/>
              </a:solidFill>
            </a:endParaRPr>
          </a:p>
          <a:p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37" name="Google Shape;71;p12">
            <a:extLst>
              <a:ext uri="{FF2B5EF4-FFF2-40B4-BE49-F238E27FC236}">
                <a16:creationId xmlns:a16="http://schemas.microsoft.com/office/drawing/2014/main" id="{717A9ED2-494D-8D47-21C9-CDBC160CD9E5}"/>
              </a:ext>
            </a:extLst>
          </p:cNvPr>
          <p:cNvSpPr txBox="1">
            <a:spLocks/>
          </p:cNvSpPr>
          <p:nvPr/>
        </p:nvSpPr>
        <p:spPr>
          <a:xfrm>
            <a:off x="4257212" y="706473"/>
            <a:ext cx="2403130" cy="325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000" dirty="0">
                <a:solidFill>
                  <a:srgbClr val="FF0000"/>
                </a:solidFill>
                <a:latin typeface="+mj-lt"/>
              </a:rPr>
              <a:t>LOT UTILIZATION</a:t>
            </a:r>
          </a:p>
          <a:p>
            <a:endParaRPr lang="en-US" sz="2400" dirty="0">
              <a:solidFill>
                <a:srgbClr val="00B050"/>
              </a:solidFill>
            </a:endParaRPr>
          </a:p>
          <a:p>
            <a:endParaRPr lang="en-US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810330"/>
      </p:ext>
    </p:extLst>
  </p:cSld>
  <p:clrMapOvr>
    <a:masterClrMapping/>
  </p:clrMapOvr>
  <p:transition advTm="10737"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 descr="A map of a city">
            <a:extLst>
              <a:ext uri="{FF2B5EF4-FFF2-40B4-BE49-F238E27FC236}">
                <a16:creationId xmlns:a16="http://schemas.microsoft.com/office/drawing/2014/main" id="{D8A265B2-5862-EF53-909D-BC5C65F5E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942" y="0"/>
            <a:ext cx="5959723" cy="5143500"/>
          </a:xfrm>
          <a:prstGeom prst="rect">
            <a:avLst/>
          </a:prstGeom>
        </p:spPr>
      </p:pic>
      <p:sp>
        <p:nvSpPr>
          <p:cNvPr id="56" name="Teardrop 55">
            <a:extLst>
              <a:ext uri="{FF2B5EF4-FFF2-40B4-BE49-F238E27FC236}">
                <a16:creationId xmlns:a16="http://schemas.microsoft.com/office/drawing/2014/main" id="{B976515A-4EBC-D8ED-B22F-865F763233D0}"/>
              </a:ext>
            </a:extLst>
          </p:cNvPr>
          <p:cNvSpPr/>
          <p:nvPr/>
        </p:nvSpPr>
        <p:spPr>
          <a:xfrm rot="8158159">
            <a:off x="3074578" y="3739736"/>
            <a:ext cx="161352" cy="169755"/>
          </a:xfrm>
          <a:prstGeom prst="teardrop">
            <a:avLst>
              <a:gd name="adj" fmla="val 200000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63" name="Teardrop 62">
            <a:extLst>
              <a:ext uri="{FF2B5EF4-FFF2-40B4-BE49-F238E27FC236}">
                <a16:creationId xmlns:a16="http://schemas.microsoft.com/office/drawing/2014/main" id="{09CBEC36-DB22-0550-289F-2196B15D144A}"/>
              </a:ext>
            </a:extLst>
          </p:cNvPr>
          <p:cNvSpPr/>
          <p:nvPr/>
        </p:nvSpPr>
        <p:spPr>
          <a:xfrm rot="8158159">
            <a:off x="2226236" y="3750299"/>
            <a:ext cx="269809" cy="327959"/>
          </a:xfrm>
          <a:prstGeom prst="teardrop">
            <a:avLst>
              <a:gd name="adj" fmla="val 200000"/>
            </a:avLst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/>
          <a:lstStyle/>
          <a:p>
            <a:pPr algn="ctr"/>
            <a:r>
              <a:rPr lang="en-US" dirty="0"/>
              <a:t>23</a:t>
            </a:r>
          </a:p>
        </p:txBody>
      </p:sp>
      <p:sp>
        <p:nvSpPr>
          <p:cNvPr id="64" name="Teardrop 63">
            <a:extLst>
              <a:ext uri="{FF2B5EF4-FFF2-40B4-BE49-F238E27FC236}">
                <a16:creationId xmlns:a16="http://schemas.microsoft.com/office/drawing/2014/main" id="{96844418-97BD-E401-5670-230BA9EC81FA}"/>
              </a:ext>
            </a:extLst>
          </p:cNvPr>
          <p:cNvSpPr/>
          <p:nvPr/>
        </p:nvSpPr>
        <p:spPr>
          <a:xfrm rot="8158159">
            <a:off x="4088244" y="3291641"/>
            <a:ext cx="240742" cy="257243"/>
          </a:xfrm>
          <a:prstGeom prst="teardrop">
            <a:avLst>
              <a:gd name="adj" fmla="val 200000"/>
            </a:avLst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/>
          <a:lstStyle/>
          <a:p>
            <a:pPr algn="ctr"/>
            <a:r>
              <a:rPr lang="en-US" dirty="0"/>
              <a:t>25</a:t>
            </a:r>
          </a:p>
        </p:txBody>
      </p:sp>
      <p:sp>
        <p:nvSpPr>
          <p:cNvPr id="65" name="Teardrop 64">
            <a:extLst>
              <a:ext uri="{FF2B5EF4-FFF2-40B4-BE49-F238E27FC236}">
                <a16:creationId xmlns:a16="http://schemas.microsoft.com/office/drawing/2014/main" id="{594D078B-F43E-64EB-C84A-5DDF8C433730}"/>
              </a:ext>
            </a:extLst>
          </p:cNvPr>
          <p:cNvSpPr/>
          <p:nvPr/>
        </p:nvSpPr>
        <p:spPr>
          <a:xfrm rot="8158159">
            <a:off x="2890446" y="3447838"/>
            <a:ext cx="218283" cy="213869"/>
          </a:xfrm>
          <a:prstGeom prst="teardrop">
            <a:avLst>
              <a:gd name="adj" fmla="val 200000"/>
            </a:avLst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/>
          <a:lstStyle/>
          <a:p>
            <a:pPr algn="ctr"/>
            <a:r>
              <a:rPr lang="en-US" dirty="0"/>
              <a:t>26</a:t>
            </a:r>
          </a:p>
        </p:txBody>
      </p:sp>
      <p:sp>
        <p:nvSpPr>
          <p:cNvPr id="66" name="Teardrop 65">
            <a:extLst>
              <a:ext uri="{FF2B5EF4-FFF2-40B4-BE49-F238E27FC236}">
                <a16:creationId xmlns:a16="http://schemas.microsoft.com/office/drawing/2014/main" id="{E70033DC-C27E-7309-BA76-343A6E3E3286}"/>
              </a:ext>
            </a:extLst>
          </p:cNvPr>
          <p:cNvSpPr/>
          <p:nvPr/>
        </p:nvSpPr>
        <p:spPr>
          <a:xfrm rot="8158159">
            <a:off x="1079511" y="3299593"/>
            <a:ext cx="245353" cy="286213"/>
          </a:xfrm>
          <a:prstGeom prst="teardrop">
            <a:avLst>
              <a:gd name="adj" fmla="val 200000"/>
            </a:avLst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/>
          <a:lstStyle/>
          <a:p>
            <a:pPr algn="ctr"/>
            <a:r>
              <a:rPr lang="en-US" dirty="0"/>
              <a:t>27	</a:t>
            </a:r>
          </a:p>
        </p:txBody>
      </p:sp>
      <p:sp>
        <p:nvSpPr>
          <p:cNvPr id="67" name="Teardrop 66">
            <a:extLst>
              <a:ext uri="{FF2B5EF4-FFF2-40B4-BE49-F238E27FC236}">
                <a16:creationId xmlns:a16="http://schemas.microsoft.com/office/drawing/2014/main" id="{77B9CEF9-D222-7568-8634-C039473DBB14}"/>
              </a:ext>
            </a:extLst>
          </p:cNvPr>
          <p:cNvSpPr/>
          <p:nvPr/>
        </p:nvSpPr>
        <p:spPr>
          <a:xfrm rot="8158159">
            <a:off x="1675993" y="3528276"/>
            <a:ext cx="258172" cy="240393"/>
          </a:xfrm>
          <a:prstGeom prst="teardrop">
            <a:avLst>
              <a:gd name="adj" fmla="val 200000"/>
            </a:avLst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/>
          <a:lstStyle/>
          <a:p>
            <a:pPr algn="ctr"/>
            <a:r>
              <a:rPr lang="en-US" dirty="0"/>
              <a:t>28</a:t>
            </a:r>
          </a:p>
        </p:txBody>
      </p:sp>
      <p:sp>
        <p:nvSpPr>
          <p:cNvPr id="68" name="Teardrop 67">
            <a:extLst>
              <a:ext uri="{FF2B5EF4-FFF2-40B4-BE49-F238E27FC236}">
                <a16:creationId xmlns:a16="http://schemas.microsoft.com/office/drawing/2014/main" id="{8B12F541-20D1-A9E2-320F-F5614A5B3B5D}"/>
              </a:ext>
            </a:extLst>
          </p:cNvPr>
          <p:cNvSpPr/>
          <p:nvPr/>
        </p:nvSpPr>
        <p:spPr>
          <a:xfrm rot="8158159">
            <a:off x="3464400" y="3100228"/>
            <a:ext cx="279438" cy="287149"/>
          </a:xfrm>
          <a:prstGeom prst="teardrop">
            <a:avLst>
              <a:gd name="adj" fmla="val 200000"/>
            </a:avLst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/>
          <a:lstStyle/>
          <a:p>
            <a:pPr algn="ctr"/>
            <a:r>
              <a:rPr lang="en-US" dirty="0"/>
              <a:t>20</a:t>
            </a:r>
          </a:p>
        </p:txBody>
      </p:sp>
      <p:sp>
        <p:nvSpPr>
          <p:cNvPr id="71" name="Teardrop 70">
            <a:extLst>
              <a:ext uri="{FF2B5EF4-FFF2-40B4-BE49-F238E27FC236}">
                <a16:creationId xmlns:a16="http://schemas.microsoft.com/office/drawing/2014/main" id="{3CC4FEF9-C6E4-EDC6-1DBC-BC67E0B071ED}"/>
              </a:ext>
            </a:extLst>
          </p:cNvPr>
          <p:cNvSpPr/>
          <p:nvPr/>
        </p:nvSpPr>
        <p:spPr>
          <a:xfrm rot="8158159">
            <a:off x="3363700" y="3504575"/>
            <a:ext cx="259675" cy="218105"/>
          </a:xfrm>
          <a:prstGeom prst="teardrop">
            <a:avLst>
              <a:gd name="adj" fmla="val 200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0" rIns="0" bIns="0" rtlCol="0" anchor="ctr">
            <a:spAutoFit/>
          </a:bodyPr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72" name="Teardrop 71">
            <a:extLst>
              <a:ext uri="{FF2B5EF4-FFF2-40B4-BE49-F238E27FC236}">
                <a16:creationId xmlns:a16="http://schemas.microsoft.com/office/drawing/2014/main" id="{6E3594AE-E1FC-9816-6A79-2AD3DE225C0D}"/>
              </a:ext>
            </a:extLst>
          </p:cNvPr>
          <p:cNvSpPr/>
          <p:nvPr/>
        </p:nvSpPr>
        <p:spPr>
          <a:xfrm rot="8158159">
            <a:off x="648826" y="2846264"/>
            <a:ext cx="259675" cy="222734"/>
          </a:xfrm>
          <a:prstGeom prst="teardrop">
            <a:avLst>
              <a:gd name="adj" fmla="val 200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0" rIns="0" bIns="0" rtlCol="0" anchor="ctr">
            <a:spAutoFit/>
          </a:bodyPr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73" name="Teardrop 72">
            <a:extLst>
              <a:ext uri="{FF2B5EF4-FFF2-40B4-BE49-F238E27FC236}">
                <a16:creationId xmlns:a16="http://schemas.microsoft.com/office/drawing/2014/main" id="{B89A5B1C-E8E2-8B8A-80D1-211FB45ED079}"/>
              </a:ext>
            </a:extLst>
          </p:cNvPr>
          <p:cNvSpPr/>
          <p:nvPr/>
        </p:nvSpPr>
        <p:spPr>
          <a:xfrm rot="8158159">
            <a:off x="2365587" y="2668721"/>
            <a:ext cx="259675" cy="201042"/>
          </a:xfrm>
          <a:prstGeom prst="teardrop">
            <a:avLst>
              <a:gd name="adj" fmla="val 200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0" rIns="0" bIns="0" rtlCol="0" anchor="ctr">
            <a:spAutoFit/>
          </a:bodyPr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74" name="Teardrop 73">
            <a:extLst>
              <a:ext uri="{FF2B5EF4-FFF2-40B4-BE49-F238E27FC236}">
                <a16:creationId xmlns:a16="http://schemas.microsoft.com/office/drawing/2014/main" id="{12EE06F9-DB87-C243-BE3C-C382744BA5D9}"/>
              </a:ext>
            </a:extLst>
          </p:cNvPr>
          <p:cNvSpPr/>
          <p:nvPr/>
        </p:nvSpPr>
        <p:spPr>
          <a:xfrm rot="8158159">
            <a:off x="1907617" y="1910146"/>
            <a:ext cx="259675" cy="265498"/>
          </a:xfrm>
          <a:prstGeom prst="teardrop">
            <a:avLst>
              <a:gd name="adj" fmla="val 200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0" rIns="0" bIns="0" rtlCol="0" anchor="ctr">
            <a:spAutoFit/>
          </a:bodyPr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75" name="Teardrop 74">
            <a:extLst>
              <a:ext uri="{FF2B5EF4-FFF2-40B4-BE49-F238E27FC236}">
                <a16:creationId xmlns:a16="http://schemas.microsoft.com/office/drawing/2014/main" id="{AC5C4080-2151-1BE5-1D08-D6BA17CD1614}"/>
              </a:ext>
            </a:extLst>
          </p:cNvPr>
          <p:cNvSpPr/>
          <p:nvPr/>
        </p:nvSpPr>
        <p:spPr>
          <a:xfrm rot="8158159">
            <a:off x="5267761" y="1753144"/>
            <a:ext cx="259675" cy="276113"/>
          </a:xfrm>
          <a:prstGeom prst="teardrop">
            <a:avLst>
              <a:gd name="adj" fmla="val 200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0" rIns="0" bIns="0" rtlCol="0" anchor="ctr">
            <a:spAutoFit/>
          </a:bodyPr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76" name="Teardrop 75">
            <a:extLst>
              <a:ext uri="{FF2B5EF4-FFF2-40B4-BE49-F238E27FC236}">
                <a16:creationId xmlns:a16="http://schemas.microsoft.com/office/drawing/2014/main" id="{D0B214F4-3046-3578-0C46-BF91F8BFD947}"/>
              </a:ext>
            </a:extLst>
          </p:cNvPr>
          <p:cNvSpPr/>
          <p:nvPr/>
        </p:nvSpPr>
        <p:spPr>
          <a:xfrm rot="8158159">
            <a:off x="1509227" y="1803937"/>
            <a:ext cx="259675" cy="231004"/>
          </a:xfrm>
          <a:prstGeom prst="teardrop">
            <a:avLst>
              <a:gd name="adj" fmla="val 200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0" rIns="0" bIns="0" rtlCol="0" anchor="ctr">
            <a:spAutoFit/>
          </a:bodyPr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77" name="Teardrop 76">
            <a:extLst>
              <a:ext uri="{FF2B5EF4-FFF2-40B4-BE49-F238E27FC236}">
                <a16:creationId xmlns:a16="http://schemas.microsoft.com/office/drawing/2014/main" id="{071C869F-94AA-AD27-01AE-20E63C4FEC6D}"/>
              </a:ext>
            </a:extLst>
          </p:cNvPr>
          <p:cNvSpPr/>
          <p:nvPr/>
        </p:nvSpPr>
        <p:spPr>
          <a:xfrm rot="8158159">
            <a:off x="4519188" y="1335426"/>
            <a:ext cx="259675" cy="204169"/>
          </a:xfrm>
          <a:prstGeom prst="teardrop">
            <a:avLst>
              <a:gd name="adj" fmla="val 200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0" rIns="0" bIns="0" rtlCol="0" anchor="ctr">
            <a:spAutoFit/>
          </a:bodyPr>
          <a:lstStyle/>
          <a:p>
            <a:pPr algn="ctr"/>
            <a:r>
              <a:rPr lang="en-US" sz="1200" dirty="0"/>
              <a:t>7</a:t>
            </a:r>
          </a:p>
        </p:txBody>
      </p:sp>
      <p:sp>
        <p:nvSpPr>
          <p:cNvPr id="78" name="Teardrop 77">
            <a:extLst>
              <a:ext uri="{FF2B5EF4-FFF2-40B4-BE49-F238E27FC236}">
                <a16:creationId xmlns:a16="http://schemas.microsoft.com/office/drawing/2014/main" id="{81D689B0-84D2-B7AA-26DF-18E0417CA8C2}"/>
              </a:ext>
            </a:extLst>
          </p:cNvPr>
          <p:cNvSpPr/>
          <p:nvPr/>
        </p:nvSpPr>
        <p:spPr>
          <a:xfrm rot="8158159">
            <a:off x="2436196" y="1427440"/>
            <a:ext cx="259675" cy="233355"/>
          </a:xfrm>
          <a:prstGeom prst="teardrop">
            <a:avLst>
              <a:gd name="adj" fmla="val 200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0" rIns="0" bIns="0" rtlCol="0" anchor="ctr">
            <a:spAutoFit/>
          </a:bodyPr>
          <a:lstStyle/>
          <a:p>
            <a:pPr algn="ctr"/>
            <a:r>
              <a:rPr lang="en-US" sz="1200" dirty="0"/>
              <a:t>8</a:t>
            </a:r>
          </a:p>
        </p:txBody>
      </p:sp>
      <p:sp>
        <p:nvSpPr>
          <p:cNvPr id="79" name="Teardrop 78">
            <a:extLst>
              <a:ext uri="{FF2B5EF4-FFF2-40B4-BE49-F238E27FC236}">
                <a16:creationId xmlns:a16="http://schemas.microsoft.com/office/drawing/2014/main" id="{3DBD78C6-DE5C-6F06-CDE8-6944B73C36DE}"/>
              </a:ext>
            </a:extLst>
          </p:cNvPr>
          <p:cNvSpPr/>
          <p:nvPr/>
        </p:nvSpPr>
        <p:spPr>
          <a:xfrm rot="8158159">
            <a:off x="3142412" y="2813194"/>
            <a:ext cx="259675" cy="238937"/>
          </a:xfrm>
          <a:prstGeom prst="teardrop">
            <a:avLst>
              <a:gd name="adj" fmla="val 200000"/>
            </a:avLst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30</a:t>
            </a:r>
          </a:p>
        </p:txBody>
      </p:sp>
      <p:sp>
        <p:nvSpPr>
          <p:cNvPr id="80" name="Teardrop 79">
            <a:extLst>
              <a:ext uri="{FF2B5EF4-FFF2-40B4-BE49-F238E27FC236}">
                <a16:creationId xmlns:a16="http://schemas.microsoft.com/office/drawing/2014/main" id="{8B0B35EA-8956-5B45-F73D-2104A4DCFCCB}"/>
              </a:ext>
            </a:extLst>
          </p:cNvPr>
          <p:cNvSpPr/>
          <p:nvPr/>
        </p:nvSpPr>
        <p:spPr>
          <a:xfrm rot="8158159">
            <a:off x="1262963" y="1172354"/>
            <a:ext cx="259675" cy="238937"/>
          </a:xfrm>
          <a:prstGeom prst="teardrop">
            <a:avLst>
              <a:gd name="adj" fmla="val 200000"/>
            </a:avLst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31</a:t>
            </a:r>
          </a:p>
        </p:txBody>
      </p:sp>
      <p:sp>
        <p:nvSpPr>
          <p:cNvPr id="81" name="Teardrop 80">
            <a:extLst>
              <a:ext uri="{FF2B5EF4-FFF2-40B4-BE49-F238E27FC236}">
                <a16:creationId xmlns:a16="http://schemas.microsoft.com/office/drawing/2014/main" id="{5C343FD7-3B76-B1B4-6AFF-0757CAC1A042}"/>
              </a:ext>
            </a:extLst>
          </p:cNvPr>
          <p:cNvSpPr/>
          <p:nvPr/>
        </p:nvSpPr>
        <p:spPr>
          <a:xfrm rot="8158159">
            <a:off x="2747618" y="403626"/>
            <a:ext cx="259675" cy="238937"/>
          </a:xfrm>
          <a:prstGeom prst="teardrop">
            <a:avLst>
              <a:gd name="adj" fmla="val 20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11</a:t>
            </a:r>
          </a:p>
        </p:txBody>
      </p:sp>
      <p:sp>
        <p:nvSpPr>
          <p:cNvPr id="82" name="Teardrop 81">
            <a:extLst>
              <a:ext uri="{FF2B5EF4-FFF2-40B4-BE49-F238E27FC236}">
                <a16:creationId xmlns:a16="http://schemas.microsoft.com/office/drawing/2014/main" id="{F653FD8F-00DC-0597-4AD5-EC79736ECFE3}"/>
              </a:ext>
            </a:extLst>
          </p:cNvPr>
          <p:cNvSpPr/>
          <p:nvPr/>
        </p:nvSpPr>
        <p:spPr>
          <a:xfrm rot="8158159">
            <a:off x="2065397" y="179734"/>
            <a:ext cx="259675" cy="238937"/>
          </a:xfrm>
          <a:prstGeom prst="teardrop">
            <a:avLst>
              <a:gd name="adj" fmla="val 20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12</a:t>
            </a:r>
          </a:p>
        </p:txBody>
      </p:sp>
      <p:sp>
        <p:nvSpPr>
          <p:cNvPr id="83" name="Teardrop 82">
            <a:extLst>
              <a:ext uri="{FF2B5EF4-FFF2-40B4-BE49-F238E27FC236}">
                <a16:creationId xmlns:a16="http://schemas.microsoft.com/office/drawing/2014/main" id="{52D10FD2-F6C3-7E60-8757-26E15FA729E6}"/>
              </a:ext>
            </a:extLst>
          </p:cNvPr>
          <p:cNvSpPr/>
          <p:nvPr/>
        </p:nvSpPr>
        <p:spPr>
          <a:xfrm rot="3642123">
            <a:off x="2813755" y="3169162"/>
            <a:ext cx="259675" cy="238937"/>
          </a:xfrm>
          <a:prstGeom prst="teardrop">
            <a:avLst>
              <a:gd name="adj" fmla="val 20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13</a:t>
            </a:r>
          </a:p>
        </p:txBody>
      </p:sp>
      <p:sp>
        <p:nvSpPr>
          <p:cNvPr id="84" name="Teardrop 83">
            <a:extLst>
              <a:ext uri="{FF2B5EF4-FFF2-40B4-BE49-F238E27FC236}">
                <a16:creationId xmlns:a16="http://schemas.microsoft.com/office/drawing/2014/main" id="{6DE2F12C-681E-8477-C27F-0E7EC194BCF2}"/>
              </a:ext>
            </a:extLst>
          </p:cNvPr>
          <p:cNvSpPr/>
          <p:nvPr/>
        </p:nvSpPr>
        <p:spPr>
          <a:xfrm rot="8158159">
            <a:off x="1976485" y="797739"/>
            <a:ext cx="259675" cy="238937"/>
          </a:xfrm>
          <a:prstGeom prst="teardrop">
            <a:avLst>
              <a:gd name="adj" fmla="val 20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14</a:t>
            </a:r>
          </a:p>
        </p:txBody>
      </p:sp>
      <p:sp>
        <p:nvSpPr>
          <p:cNvPr id="85" name="Teardrop 84">
            <a:extLst>
              <a:ext uri="{FF2B5EF4-FFF2-40B4-BE49-F238E27FC236}">
                <a16:creationId xmlns:a16="http://schemas.microsoft.com/office/drawing/2014/main" id="{45D91D1E-DCB9-1ECB-6AA5-CD4941EA5510}"/>
              </a:ext>
            </a:extLst>
          </p:cNvPr>
          <p:cNvSpPr/>
          <p:nvPr/>
        </p:nvSpPr>
        <p:spPr>
          <a:xfrm rot="8158159">
            <a:off x="4757116" y="1699568"/>
            <a:ext cx="259675" cy="238937"/>
          </a:xfrm>
          <a:prstGeom prst="teardrop">
            <a:avLst>
              <a:gd name="adj" fmla="val 20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15</a:t>
            </a:r>
          </a:p>
        </p:txBody>
      </p:sp>
      <p:sp>
        <p:nvSpPr>
          <p:cNvPr id="86" name="Teardrop 85">
            <a:extLst>
              <a:ext uri="{FF2B5EF4-FFF2-40B4-BE49-F238E27FC236}">
                <a16:creationId xmlns:a16="http://schemas.microsoft.com/office/drawing/2014/main" id="{0E1CDDD8-36F7-C08D-C58A-49BA055C82D9}"/>
              </a:ext>
            </a:extLst>
          </p:cNvPr>
          <p:cNvSpPr/>
          <p:nvPr/>
        </p:nvSpPr>
        <p:spPr>
          <a:xfrm rot="8158159">
            <a:off x="3792220" y="3106427"/>
            <a:ext cx="259675" cy="238937"/>
          </a:xfrm>
          <a:prstGeom prst="teardrop">
            <a:avLst>
              <a:gd name="adj" fmla="val 20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16</a:t>
            </a:r>
          </a:p>
        </p:txBody>
      </p:sp>
      <p:pic>
        <p:nvPicPr>
          <p:cNvPr id="92" name="Picture 91" descr="A map of a baseball field&#10;&#10;Description automatically generated">
            <a:extLst>
              <a:ext uri="{FF2B5EF4-FFF2-40B4-BE49-F238E27FC236}">
                <a16:creationId xmlns:a16="http://schemas.microsoft.com/office/drawing/2014/main" id="{F53891AB-C30E-6FD9-4154-CDA95629E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518" y="0"/>
            <a:ext cx="2102180" cy="5143500"/>
          </a:xfrm>
          <a:prstGeom prst="rect">
            <a:avLst/>
          </a:prstGeom>
        </p:spPr>
      </p:pic>
      <p:sp>
        <p:nvSpPr>
          <p:cNvPr id="95" name="Teardrop 94">
            <a:extLst>
              <a:ext uri="{FF2B5EF4-FFF2-40B4-BE49-F238E27FC236}">
                <a16:creationId xmlns:a16="http://schemas.microsoft.com/office/drawing/2014/main" id="{1633EE7F-D9E4-8763-0681-F888E41DEFB9}"/>
              </a:ext>
            </a:extLst>
          </p:cNvPr>
          <p:cNvSpPr/>
          <p:nvPr/>
        </p:nvSpPr>
        <p:spPr>
          <a:xfrm rot="8158159">
            <a:off x="6846322" y="3500808"/>
            <a:ext cx="259675" cy="238937"/>
          </a:xfrm>
          <a:prstGeom prst="teardrop">
            <a:avLst>
              <a:gd name="adj" fmla="val 20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17</a:t>
            </a:r>
          </a:p>
        </p:txBody>
      </p:sp>
      <p:sp>
        <p:nvSpPr>
          <p:cNvPr id="96" name="Teardrop 95">
            <a:extLst>
              <a:ext uri="{FF2B5EF4-FFF2-40B4-BE49-F238E27FC236}">
                <a16:creationId xmlns:a16="http://schemas.microsoft.com/office/drawing/2014/main" id="{08A9F755-ED54-6BA0-A59A-B2BF33521CB0}"/>
              </a:ext>
            </a:extLst>
          </p:cNvPr>
          <p:cNvSpPr/>
          <p:nvPr/>
        </p:nvSpPr>
        <p:spPr>
          <a:xfrm rot="8158159">
            <a:off x="6468879" y="3207572"/>
            <a:ext cx="259675" cy="238937"/>
          </a:xfrm>
          <a:prstGeom prst="teardrop">
            <a:avLst>
              <a:gd name="adj" fmla="val 20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18</a:t>
            </a:r>
          </a:p>
        </p:txBody>
      </p:sp>
      <p:sp>
        <p:nvSpPr>
          <p:cNvPr id="97" name="Teardrop 96">
            <a:extLst>
              <a:ext uri="{FF2B5EF4-FFF2-40B4-BE49-F238E27FC236}">
                <a16:creationId xmlns:a16="http://schemas.microsoft.com/office/drawing/2014/main" id="{D23672B3-DF29-1FED-BEBC-CA7DA96AF7CC}"/>
              </a:ext>
            </a:extLst>
          </p:cNvPr>
          <p:cNvSpPr/>
          <p:nvPr/>
        </p:nvSpPr>
        <p:spPr>
          <a:xfrm rot="8158159">
            <a:off x="6298460" y="3530495"/>
            <a:ext cx="259675" cy="238937"/>
          </a:xfrm>
          <a:prstGeom prst="teardrop">
            <a:avLst>
              <a:gd name="adj" fmla="val 20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19</a:t>
            </a:r>
          </a:p>
        </p:txBody>
      </p:sp>
      <p:sp>
        <p:nvSpPr>
          <p:cNvPr id="98" name="Teardrop 97">
            <a:extLst>
              <a:ext uri="{FF2B5EF4-FFF2-40B4-BE49-F238E27FC236}">
                <a16:creationId xmlns:a16="http://schemas.microsoft.com/office/drawing/2014/main" id="{8900FFB4-2CDB-70A5-EBB6-F0224648A7D2}"/>
              </a:ext>
            </a:extLst>
          </p:cNvPr>
          <p:cNvSpPr/>
          <p:nvPr/>
        </p:nvSpPr>
        <p:spPr>
          <a:xfrm rot="8158159">
            <a:off x="6733899" y="2747861"/>
            <a:ext cx="259675" cy="238937"/>
          </a:xfrm>
          <a:prstGeom prst="teardrop">
            <a:avLst>
              <a:gd name="adj" fmla="val 20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20</a:t>
            </a:r>
          </a:p>
        </p:txBody>
      </p:sp>
      <p:pic>
        <p:nvPicPr>
          <p:cNvPr id="100" name="Picture 99" descr="A map with a location pin&#10;&#10;Description automatically generated">
            <a:extLst>
              <a:ext uri="{FF2B5EF4-FFF2-40B4-BE49-F238E27FC236}">
                <a16:creationId xmlns:a16="http://schemas.microsoft.com/office/drawing/2014/main" id="{75F2E121-6F2F-846F-9EE3-B50896A7B4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9943" y="0"/>
            <a:ext cx="2635765" cy="666873"/>
          </a:xfrm>
          <a:prstGeom prst="rect">
            <a:avLst/>
          </a:prstGeom>
        </p:spPr>
      </p:pic>
      <p:sp>
        <p:nvSpPr>
          <p:cNvPr id="106" name="Teardrop 105">
            <a:extLst>
              <a:ext uri="{FF2B5EF4-FFF2-40B4-BE49-F238E27FC236}">
                <a16:creationId xmlns:a16="http://schemas.microsoft.com/office/drawing/2014/main" id="{3D633A03-02C7-BC78-77A2-91709BB9121C}"/>
              </a:ext>
            </a:extLst>
          </p:cNvPr>
          <p:cNvSpPr/>
          <p:nvPr/>
        </p:nvSpPr>
        <p:spPr>
          <a:xfrm rot="8158159">
            <a:off x="4410212" y="2406022"/>
            <a:ext cx="259675" cy="90"/>
          </a:xfrm>
          <a:prstGeom prst="teardrop">
            <a:avLst>
              <a:gd name="adj" fmla="val 200000"/>
            </a:avLst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endParaRPr lang="en-US" sz="1200" dirty="0"/>
          </a:p>
        </p:txBody>
      </p:sp>
      <p:sp>
        <p:nvSpPr>
          <p:cNvPr id="2" name="Teardrop 1">
            <a:extLst>
              <a:ext uri="{FF2B5EF4-FFF2-40B4-BE49-F238E27FC236}">
                <a16:creationId xmlns:a16="http://schemas.microsoft.com/office/drawing/2014/main" id="{B8E6FEB9-D67A-06B2-9124-DE1F96C516B9}"/>
              </a:ext>
            </a:extLst>
          </p:cNvPr>
          <p:cNvSpPr/>
          <p:nvPr/>
        </p:nvSpPr>
        <p:spPr>
          <a:xfrm rot="8158159">
            <a:off x="5202869" y="56668"/>
            <a:ext cx="259675" cy="238937"/>
          </a:xfrm>
          <a:prstGeom prst="teardrop">
            <a:avLst>
              <a:gd name="adj" fmla="val 200000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>
            <a:spAutoFit/>
          </a:bodyPr>
          <a:lstStyle/>
          <a:p>
            <a:pPr algn="ctr"/>
            <a:r>
              <a:rPr lang="en-US" sz="1200" dirty="0"/>
              <a:t>21</a:t>
            </a:r>
          </a:p>
        </p:txBody>
      </p:sp>
      <p:sp>
        <p:nvSpPr>
          <p:cNvPr id="3" name="Teardrop 2">
            <a:extLst>
              <a:ext uri="{FF2B5EF4-FFF2-40B4-BE49-F238E27FC236}">
                <a16:creationId xmlns:a16="http://schemas.microsoft.com/office/drawing/2014/main" id="{7ABCEFFE-2E6F-273D-41C1-DF22A68AF851}"/>
              </a:ext>
            </a:extLst>
          </p:cNvPr>
          <p:cNvSpPr/>
          <p:nvPr/>
        </p:nvSpPr>
        <p:spPr>
          <a:xfrm rot="8158159">
            <a:off x="3070307" y="3696585"/>
            <a:ext cx="254719" cy="219141"/>
          </a:xfrm>
          <a:prstGeom prst="teardrop">
            <a:avLst>
              <a:gd name="adj" fmla="val 200000"/>
            </a:avLst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0" tIns="0" rIns="0" bIns="0" rtlCol="0" anchor="ctr"/>
          <a:lstStyle/>
          <a:p>
            <a:pPr algn="ctr"/>
            <a:r>
              <a:rPr lang="en-US" dirty="0"/>
              <a:t>22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4C61D6-EC40-A88A-C433-707661CF27DB}"/>
              </a:ext>
            </a:extLst>
          </p:cNvPr>
          <p:cNvSpPr txBox="1"/>
          <p:nvPr/>
        </p:nvSpPr>
        <p:spPr>
          <a:xfrm>
            <a:off x="684397" y="4812426"/>
            <a:ext cx="71550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+mn-lt"/>
                <a:ea typeface="Quicksand"/>
                <a:cs typeface="Quicksand"/>
                <a:sym typeface="Quicksand"/>
              </a:rPr>
              <a:t>Results: Identified Blocks in the campus impacting parking Lot utilization</a:t>
            </a:r>
            <a:endParaRPr lang="en-US" dirty="0">
              <a:solidFill>
                <a:schemeClr val="tx1"/>
              </a:solidFill>
              <a:effectLst/>
              <a:latin typeface="+mn-lt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20148A-C96A-B3EB-2958-5563C5442D11}"/>
              </a:ext>
            </a:extLst>
          </p:cNvPr>
          <p:cNvSpPr txBox="1"/>
          <p:nvPr/>
        </p:nvSpPr>
        <p:spPr>
          <a:xfrm>
            <a:off x="70569" y="4824501"/>
            <a:ext cx="746636" cy="318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dirty="0">
                <a:solidFill>
                  <a:srgbClr val="0070C0"/>
                </a:solidFill>
                <a:latin typeface="+mj-lt"/>
                <a:ea typeface="Arial" panose="020B0604020202020204" pitchFamily="34" charset="0"/>
              </a:rPr>
              <a:t>FIG. 4</a:t>
            </a:r>
            <a:endParaRPr lang="en-US" dirty="0">
              <a:solidFill>
                <a:srgbClr val="0070C0"/>
              </a:solidFill>
              <a:effectLst/>
              <a:latin typeface="+mj-lt"/>
              <a:ea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357935-945C-8E7C-36D0-EFE9B680DD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54759" y="0"/>
            <a:ext cx="1991307" cy="5143500"/>
          </a:xfrm>
          <a:prstGeom prst="rect">
            <a:avLst/>
          </a:prstGeom>
        </p:spPr>
      </p:pic>
      <p:sp>
        <p:nvSpPr>
          <p:cNvPr id="9" name="Teardrop 8">
            <a:extLst>
              <a:ext uri="{FF2B5EF4-FFF2-40B4-BE49-F238E27FC236}">
                <a16:creationId xmlns:a16="http://schemas.microsoft.com/office/drawing/2014/main" id="{2E0BE2AF-1A2B-78BC-0A80-5C5BE0C01320}"/>
              </a:ext>
            </a:extLst>
          </p:cNvPr>
          <p:cNvSpPr/>
          <p:nvPr/>
        </p:nvSpPr>
        <p:spPr>
          <a:xfrm rot="8158159">
            <a:off x="4480090" y="2144168"/>
            <a:ext cx="259675" cy="276113"/>
          </a:xfrm>
          <a:prstGeom prst="teardrop">
            <a:avLst>
              <a:gd name="adj" fmla="val 200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0" rIns="0" bIns="0" rtlCol="0" anchor="ctr">
            <a:spAutoFit/>
          </a:bodyPr>
          <a:lstStyle/>
          <a:p>
            <a:pPr algn="ctr"/>
            <a:r>
              <a:rPr lang="en-US" sz="1200" dirty="0"/>
              <a:t>10</a:t>
            </a:r>
          </a:p>
        </p:txBody>
      </p:sp>
      <p:sp>
        <p:nvSpPr>
          <p:cNvPr id="10" name="Teardrop 9">
            <a:extLst>
              <a:ext uri="{FF2B5EF4-FFF2-40B4-BE49-F238E27FC236}">
                <a16:creationId xmlns:a16="http://schemas.microsoft.com/office/drawing/2014/main" id="{804D69AB-37FB-A8BB-581C-89FB9E5771F1}"/>
              </a:ext>
            </a:extLst>
          </p:cNvPr>
          <p:cNvSpPr/>
          <p:nvPr/>
        </p:nvSpPr>
        <p:spPr>
          <a:xfrm rot="8158159">
            <a:off x="2639800" y="1157390"/>
            <a:ext cx="259675" cy="276113"/>
          </a:xfrm>
          <a:prstGeom prst="teardrop">
            <a:avLst>
              <a:gd name="adj" fmla="val 200000"/>
            </a:avLst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0" rIns="0" bIns="0" rtlCol="0" anchor="ctr">
            <a:spAutoFit/>
          </a:bodyPr>
          <a:lstStyle/>
          <a:p>
            <a:pPr algn="ctr"/>
            <a:r>
              <a:rPr lang="en-US" sz="1200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43433203"/>
      </p:ext>
    </p:extLst>
  </p:cSld>
  <p:clrMapOvr>
    <a:masterClrMapping/>
  </p:clrMapOvr>
  <p:transition advTm="20861"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4" name="Google Shape;221;p28">
            <a:extLst>
              <a:ext uri="{FF2B5EF4-FFF2-40B4-BE49-F238E27FC236}">
                <a16:creationId xmlns:a16="http://schemas.microsoft.com/office/drawing/2014/main" id="{C0837E61-F807-0EB4-13C9-1AB1C8D8F9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59110" y="541830"/>
            <a:ext cx="6928437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ANALYSIS METHODOLOGY (cont’d)- To answer RQ 2 &amp; 3</a:t>
            </a:r>
            <a:endParaRPr sz="2000" dirty="0">
              <a:latin typeface="+mj-lt"/>
            </a:endParaRPr>
          </a:p>
        </p:txBody>
      </p:sp>
      <p:sp>
        <p:nvSpPr>
          <p:cNvPr id="6" name="Google Shape;226;p28">
            <a:extLst>
              <a:ext uri="{FF2B5EF4-FFF2-40B4-BE49-F238E27FC236}">
                <a16:creationId xmlns:a16="http://schemas.microsoft.com/office/drawing/2014/main" id="{B9D60049-6B36-4C9F-AAC3-DC18A40B400E}"/>
              </a:ext>
            </a:extLst>
          </p:cNvPr>
          <p:cNvSpPr txBox="1"/>
          <p:nvPr/>
        </p:nvSpPr>
        <p:spPr>
          <a:xfrm>
            <a:off x="1059111" y="947081"/>
            <a:ext cx="7795720" cy="3930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Consolidate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 building occupancy and parking lots data.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Use Spatial Analysis-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to determine the no of buildings within 0.11miles distance for each parking lot on campus.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Based on that 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create new attributes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and added to the dataset.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Clean &amp; handle data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for missing values, errors using Alteryx tool.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Assign data types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for each attribute based on their observations type.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Create samples of the data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to divide them into training(80%) and testing sets(20%).</a:t>
            </a:r>
          </a:p>
          <a:p>
            <a:pPr marL="457200" indent="-457200" algn="just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Developed predictive classification </a:t>
            </a:r>
            <a:r>
              <a:rPr lang="en-US" sz="16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model using Forest Model, Decision Tree and Neural Network algorithms to determine which model delivers optimum accuracy and to identify the affect of predictors variables on Lot Utilization.</a:t>
            </a:r>
          </a:p>
          <a:p>
            <a:pPr marL="45720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rabicPeriod"/>
            </a:pPr>
            <a:endParaRPr lang="en-US" sz="1600" dirty="0">
              <a:solidFill>
                <a:schemeClr val="bg1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1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1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2541354980"/>
      </p:ext>
    </p:extLst>
  </p:cSld>
  <p:clrMapOvr>
    <a:masterClrMapping/>
  </p:clrMapOvr>
  <p:transition advTm="10737"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title"/>
          </p:nvPr>
        </p:nvSpPr>
        <p:spPr>
          <a:xfrm>
            <a:off x="5047180" y="19347"/>
            <a:ext cx="1732383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REVIEW</a:t>
            </a:r>
            <a:endParaRPr dirty="0"/>
          </a:p>
        </p:txBody>
      </p:sp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98DB68F-9732-9EE6-9D6A-D582FF269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155664"/>
              </p:ext>
            </p:extLst>
          </p:nvPr>
        </p:nvGraphicFramePr>
        <p:xfrm>
          <a:off x="5366477" y="357715"/>
          <a:ext cx="3607706" cy="3953279"/>
        </p:xfrm>
        <a:graphic>
          <a:graphicData uri="http://schemas.openxmlformats.org/drawingml/2006/table">
            <a:tbl>
              <a:tblPr firstRow="1" firstCol="1" bandRow="1">
                <a:tableStyleId>{8CE042EE-030E-48AD-AEE1-48DBF1C2F338}</a:tableStyleId>
              </a:tblPr>
              <a:tblGrid>
                <a:gridCol w="1321706">
                  <a:extLst>
                    <a:ext uri="{9D8B030D-6E8A-4147-A177-3AD203B41FA5}">
                      <a16:colId xmlns:a16="http://schemas.microsoft.com/office/drawing/2014/main" val="3695036194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511746122"/>
                    </a:ext>
                  </a:extLst>
                </a:gridCol>
              </a:tblGrid>
              <a:tr h="11411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BUILDING</a:t>
                      </a:r>
                    </a:p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TYPE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DESCRIPTION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4653051"/>
                  </a:ext>
                </a:extLst>
              </a:tr>
              <a:tr h="1141166">
                <a:tc>
                  <a:txBody>
                    <a:bodyPr/>
                    <a:lstStyle/>
                    <a:p>
                      <a:pPr marL="0" marR="0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AA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Administration &amp;</a:t>
                      </a:r>
                    </a:p>
                    <a:p>
                      <a:pPr marL="0" marR="0" algn="l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academics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37735704"/>
                  </a:ext>
                </a:extLst>
              </a:tr>
              <a:tr h="5227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RH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Residence Halls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9027446"/>
                  </a:ext>
                </a:extLst>
              </a:tr>
              <a:tr h="62541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SR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Sports &amp; Recreation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4317753"/>
                  </a:ext>
                </a:extLst>
              </a:tr>
              <a:tr h="5227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OB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Other Buildings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7687079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BBF1727-574D-7B46-931E-DC171C6BE3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691804"/>
              </p:ext>
            </p:extLst>
          </p:nvPr>
        </p:nvGraphicFramePr>
        <p:xfrm>
          <a:off x="17232" y="0"/>
          <a:ext cx="5018738" cy="5134522"/>
        </p:xfrm>
        <a:graphic>
          <a:graphicData uri="http://schemas.openxmlformats.org/drawingml/2006/table">
            <a:tbl>
              <a:tblPr firstRow="1" firstCol="1" bandRow="1">
                <a:tableStyleId>{8CE042EE-030E-48AD-AEE1-48DBF1C2F338}</a:tableStyleId>
              </a:tblPr>
              <a:tblGrid>
                <a:gridCol w="1746620">
                  <a:extLst>
                    <a:ext uri="{9D8B030D-6E8A-4147-A177-3AD203B41FA5}">
                      <a16:colId xmlns:a16="http://schemas.microsoft.com/office/drawing/2014/main" val="4195863553"/>
                    </a:ext>
                  </a:extLst>
                </a:gridCol>
                <a:gridCol w="3272118">
                  <a:extLst>
                    <a:ext uri="{9D8B030D-6E8A-4147-A177-3AD203B41FA5}">
                      <a16:colId xmlns:a16="http://schemas.microsoft.com/office/drawing/2014/main" val="3524829121"/>
                    </a:ext>
                  </a:extLst>
                </a:gridCol>
              </a:tblGrid>
              <a:tr h="298427">
                <a:tc>
                  <a:txBody>
                    <a:bodyPr/>
                    <a:lstStyle/>
                    <a:p>
                      <a:pPr marL="75565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VARIABLES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75565" marR="74295" indent="126365" algn="just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DESCRIPTION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395007"/>
                  </a:ext>
                </a:extLst>
              </a:tr>
              <a:tr h="440493"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Year 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2018,2019 &amp; 2022.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9769877"/>
                  </a:ext>
                </a:extLst>
              </a:tr>
              <a:tr h="667735"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Weekdays (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Monday- Friday.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497113"/>
                  </a:ext>
                </a:extLst>
              </a:tr>
              <a:tr h="440493"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Lot Type 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Reserved, General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528376"/>
                  </a:ext>
                </a:extLst>
              </a:tr>
              <a:tr h="667735"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Time 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Time stamps 9:30,12:30.13:30,15:30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386908"/>
                  </a:ext>
                </a:extLst>
              </a:tr>
              <a:tr h="616434"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Building Type 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AA, RH, SR, OB.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1545945"/>
                  </a:ext>
                </a:extLst>
              </a:tr>
              <a:tr h="667735"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Max-find nearest 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No of blocks within </a:t>
                      </a:r>
                    </a:p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0.11 miles of each parking lot.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6723645"/>
                  </a:ext>
                </a:extLst>
              </a:tr>
              <a:tr h="667735">
                <a:tc>
                  <a:txBody>
                    <a:bodyPr/>
                    <a:lstStyle/>
                    <a:p>
                      <a:pPr marL="0" marR="74295" indent="12827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Building occupancy 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7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No of occupants.</a:t>
                      </a: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526022"/>
                  </a:ext>
                </a:extLst>
              </a:tr>
              <a:tr h="667735">
                <a:tc>
                  <a:txBody>
                    <a:bodyPr/>
                    <a:lstStyle/>
                    <a:p>
                      <a:pPr marL="0" marR="74295" indent="12827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Lot Utilization 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(x</a:t>
                      </a:r>
                      <a:r>
                        <a:rPr lang="en-US" sz="1800" baseline="-25000" dirty="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Full, High, Moderate, </a:t>
                      </a:r>
                    </a:p>
                    <a:p>
                      <a:pPr marL="0" marR="74295" indent="0" algn="l">
                        <a:lnSpc>
                          <a:spcPct val="103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&amp; low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988120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0EC1651-BC78-B9F0-7299-B3288C364602}"/>
              </a:ext>
            </a:extLst>
          </p:cNvPr>
          <p:cNvSpPr txBox="1"/>
          <p:nvPr/>
        </p:nvSpPr>
        <p:spPr>
          <a:xfrm>
            <a:off x="4178408" y="4826745"/>
            <a:ext cx="89363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B0F0"/>
                </a:solidFill>
                <a:latin typeface="Quicksand"/>
                <a:ea typeface="Quicksand"/>
                <a:cs typeface="Quicksand"/>
                <a:sym typeface="Quicksand"/>
              </a:rPr>
              <a:t>Table </a:t>
            </a:r>
            <a:r>
              <a:rPr lang="en-US" dirty="0">
                <a:solidFill>
                  <a:srgbClr val="00B0F0"/>
                </a:solidFill>
                <a:latin typeface="Quicksand"/>
                <a:ea typeface="Quicksand"/>
                <a:cs typeface="Quicksand"/>
                <a:sym typeface="Quicksand"/>
              </a:rPr>
              <a:t>8</a:t>
            </a:r>
            <a:endParaRPr lang="en-US" sz="1400" dirty="0">
              <a:solidFill>
                <a:srgbClr val="00B0F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7768F953-48C9-B98C-A419-09045EBC38AB}"/>
              </a:ext>
            </a:extLst>
          </p:cNvPr>
          <p:cNvSpPr/>
          <p:nvPr/>
        </p:nvSpPr>
        <p:spPr>
          <a:xfrm>
            <a:off x="4781863" y="357716"/>
            <a:ext cx="350140" cy="4049392"/>
          </a:xfrm>
          <a:prstGeom prst="rightBrac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7" name="Google Shape;71;p12">
            <a:extLst>
              <a:ext uri="{FF2B5EF4-FFF2-40B4-BE49-F238E27FC236}">
                <a16:creationId xmlns:a16="http://schemas.microsoft.com/office/drawing/2014/main" id="{13DAF9B1-319C-3540-3514-0147AE42CFCD}"/>
              </a:ext>
            </a:extLst>
          </p:cNvPr>
          <p:cNvSpPr txBox="1">
            <a:spLocks/>
          </p:cNvSpPr>
          <p:nvPr/>
        </p:nvSpPr>
        <p:spPr>
          <a:xfrm rot="16200000">
            <a:off x="3830568" y="1901524"/>
            <a:ext cx="2701042" cy="370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dirty="0">
                <a:solidFill>
                  <a:srgbClr val="FFFF00"/>
                </a:solidFill>
              </a:rPr>
              <a:t>Predictor Variables</a:t>
            </a:r>
          </a:p>
          <a:p>
            <a:endParaRPr lang="en-US" sz="2400" dirty="0">
              <a:solidFill>
                <a:srgbClr val="00B050"/>
              </a:solidFill>
            </a:endParaRPr>
          </a:p>
          <a:p>
            <a:endParaRPr lang="en-US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658854"/>
      </p:ext>
    </p:extLst>
  </p:cSld>
  <p:clrMapOvr>
    <a:masterClrMapping/>
  </p:clrMapOvr>
  <p:transition advTm="10737"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title"/>
          </p:nvPr>
        </p:nvSpPr>
        <p:spPr>
          <a:xfrm>
            <a:off x="1182611" y="514548"/>
            <a:ext cx="1732383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REVIEW</a:t>
            </a:r>
            <a:endParaRPr dirty="0"/>
          </a:p>
        </p:txBody>
      </p:sp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14" name="Google Shape;226;p28">
            <a:extLst>
              <a:ext uri="{FF2B5EF4-FFF2-40B4-BE49-F238E27FC236}">
                <a16:creationId xmlns:a16="http://schemas.microsoft.com/office/drawing/2014/main" id="{F981608C-7032-182D-86DA-54E4B0F99361}"/>
              </a:ext>
            </a:extLst>
          </p:cNvPr>
          <p:cNvSpPr txBox="1"/>
          <p:nvPr/>
        </p:nvSpPr>
        <p:spPr>
          <a:xfrm>
            <a:off x="1119111" y="3616922"/>
            <a:ext cx="7889246" cy="795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dirty="0">
                <a:solidFill>
                  <a:srgbClr val="00B0F0"/>
                </a:solidFill>
                <a:latin typeface="+mn-lt"/>
                <a:ea typeface="Quicksand"/>
                <a:cs typeface="Quicksand"/>
                <a:sym typeface="Quicksand"/>
              </a:rPr>
              <a:t>Table 9: Formulation of additional attribute and their thresholds as stated</a:t>
            </a:r>
            <a:endParaRPr lang="en-US" sz="1600" dirty="0">
              <a:solidFill>
                <a:srgbClr val="00B0F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F3F3F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EC1651-BC78-B9F0-7299-B3288C364602}"/>
              </a:ext>
            </a:extLst>
          </p:cNvPr>
          <p:cNvSpPr txBox="1"/>
          <p:nvPr/>
        </p:nvSpPr>
        <p:spPr>
          <a:xfrm>
            <a:off x="6511507" y="-133275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rPr>
              <a:t>Table 1.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51C5FA8-175F-AB23-47E5-E57BC2A0A5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704045"/>
              </p:ext>
            </p:extLst>
          </p:nvPr>
        </p:nvGraphicFramePr>
        <p:xfrm>
          <a:off x="1182611" y="1128974"/>
          <a:ext cx="7120220" cy="2394460"/>
        </p:xfrm>
        <a:graphic>
          <a:graphicData uri="http://schemas.openxmlformats.org/drawingml/2006/table">
            <a:tbl>
              <a:tblPr firstRow="1" firstCol="1" bandRow="1">
                <a:tableStyleId>{8CE042EE-030E-48AD-AEE1-48DBF1C2F338}</a:tableStyleId>
              </a:tblPr>
              <a:tblGrid>
                <a:gridCol w="2154592">
                  <a:extLst>
                    <a:ext uri="{9D8B030D-6E8A-4147-A177-3AD203B41FA5}">
                      <a16:colId xmlns:a16="http://schemas.microsoft.com/office/drawing/2014/main" val="3436806513"/>
                    </a:ext>
                  </a:extLst>
                </a:gridCol>
                <a:gridCol w="4965628">
                  <a:extLst>
                    <a:ext uri="{9D8B030D-6E8A-4147-A177-3AD203B41FA5}">
                      <a16:colId xmlns:a16="http://schemas.microsoft.com/office/drawing/2014/main" val="20920331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LOT UTILIZATION </a:t>
                      </a:r>
                    </a:p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CATEGORY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DEFINED THRESHOLDS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2016067"/>
                  </a:ext>
                </a:extLst>
              </a:tr>
              <a:tr h="2945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Full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&gt;95%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388161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High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Lot utilization &gt; 0.65 but less than equal to 0.95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867058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Moderate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Lot utilization &gt; 0.35 but less than equal to 0.65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75261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Low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99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&lt;= 0.35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748772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9884079"/>
      </p:ext>
    </p:extLst>
  </p:cSld>
  <p:clrMapOvr>
    <a:masterClrMapping/>
  </p:clrMapOvr>
  <p:transition advTm="10737"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14" name="Google Shape;226;p28">
            <a:extLst>
              <a:ext uri="{FF2B5EF4-FFF2-40B4-BE49-F238E27FC236}">
                <a16:creationId xmlns:a16="http://schemas.microsoft.com/office/drawing/2014/main" id="{F981608C-7032-182D-86DA-54E4B0F99361}"/>
              </a:ext>
            </a:extLst>
          </p:cNvPr>
          <p:cNvSpPr txBox="1"/>
          <p:nvPr/>
        </p:nvSpPr>
        <p:spPr>
          <a:xfrm>
            <a:off x="969264" y="916136"/>
            <a:ext cx="3307501" cy="422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The Training process used the lowest no of nodes and hidden layers to observe the performance of the models. </a:t>
            </a:r>
            <a:r>
              <a:rPr lang="en-US" sz="2000" dirty="0">
                <a:solidFill>
                  <a:schemeClr val="accent4"/>
                </a:solidFill>
                <a:latin typeface="+mn-lt"/>
                <a:ea typeface="Quicksand"/>
                <a:cs typeface="Quicksand"/>
                <a:sym typeface="Quicksand"/>
              </a:rPr>
              <a:t>The forest model displayed highest accuracy of 81%, </a:t>
            </a:r>
            <a:r>
              <a:rPr lang="en-US" sz="20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while NN model resulted with least accuracy of 65%.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Forest Model delivered better accuracy in classifying Lot usage.</a:t>
            </a:r>
          </a:p>
        </p:txBody>
      </p:sp>
      <p:pic>
        <p:nvPicPr>
          <p:cNvPr id="6" name="Picture 5" descr="A screenshot of a computer screen">
            <a:extLst>
              <a:ext uri="{FF2B5EF4-FFF2-40B4-BE49-F238E27FC236}">
                <a16:creationId xmlns:a16="http://schemas.microsoft.com/office/drawing/2014/main" id="{D9427F7D-CCE1-A76B-27C6-D8DE7DEAEA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76765" y="2085439"/>
            <a:ext cx="4698476" cy="2824341"/>
          </a:xfrm>
          <a:prstGeom prst="rect">
            <a:avLst/>
          </a:prstGeom>
        </p:spPr>
      </p:pic>
      <p:sp>
        <p:nvSpPr>
          <p:cNvPr id="5" name="Google Shape;221;p28">
            <a:extLst>
              <a:ext uri="{FF2B5EF4-FFF2-40B4-BE49-F238E27FC236}">
                <a16:creationId xmlns:a16="http://schemas.microsoft.com/office/drawing/2014/main" id="{EA0911EE-701F-4074-0DAC-B1DC9C44ED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2928" y="437991"/>
            <a:ext cx="4391445" cy="4839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ANALYSIS RESULTS- RQ2</a:t>
            </a:r>
            <a:endParaRPr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28E45F-B92C-5770-A5F9-BCC6D4527CFB}"/>
              </a:ext>
            </a:extLst>
          </p:cNvPr>
          <p:cNvSpPr txBox="1"/>
          <p:nvPr/>
        </p:nvSpPr>
        <p:spPr>
          <a:xfrm>
            <a:off x="5584291" y="1682442"/>
            <a:ext cx="347439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70C0"/>
                </a:solidFill>
                <a:effectLst/>
                <a:latin typeface="+mn-lt"/>
                <a:ea typeface="Times New Roman" panose="02020603050405020304" pitchFamily="18" charset="0"/>
              </a:rPr>
              <a:t>Table 10: Model Comparison</a:t>
            </a:r>
            <a:endParaRPr lang="en-US" sz="1600" dirty="0">
              <a:solidFill>
                <a:srgbClr val="0070C0"/>
              </a:solidFill>
              <a:latin typeface="+mn-lt"/>
              <a:ea typeface="Quicksand"/>
              <a:cs typeface="Quicksand"/>
              <a:sym typeface="Quicksan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3F6971-6D0F-CDC7-B459-1FB1F7FDD826}"/>
              </a:ext>
            </a:extLst>
          </p:cNvPr>
          <p:cNvSpPr txBox="1"/>
          <p:nvPr/>
        </p:nvSpPr>
        <p:spPr>
          <a:xfrm>
            <a:off x="4200778" y="4859570"/>
            <a:ext cx="439144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70C0"/>
                </a:solidFill>
                <a:effectLst/>
                <a:latin typeface="+mn-lt"/>
                <a:ea typeface="Times New Roman" panose="02020603050405020304" pitchFamily="18" charset="0"/>
              </a:rPr>
              <a:t>Table </a:t>
            </a:r>
            <a:r>
              <a:rPr lang="en-US" sz="1600" dirty="0">
                <a:solidFill>
                  <a:srgbClr val="0070C0"/>
                </a:solidFill>
                <a:latin typeface="+mn-lt"/>
                <a:ea typeface="Times New Roman" panose="02020603050405020304" pitchFamily="18" charset="0"/>
              </a:rPr>
              <a:t>11:</a:t>
            </a:r>
            <a:r>
              <a:rPr lang="en-US" sz="1600" dirty="0">
                <a:solidFill>
                  <a:srgbClr val="0070C0"/>
                </a:solidFill>
                <a:effectLst/>
                <a:latin typeface="+mn-lt"/>
                <a:ea typeface="Times New Roman" panose="02020603050405020304" pitchFamily="18" charset="0"/>
              </a:rPr>
              <a:t> Confusion Matrix of all 3 Models</a:t>
            </a:r>
            <a:endParaRPr lang="en-US" sz="1600" dirty="0">
              <a:solidFill>
                <a:srgbClr val="0070C0"/>
              </a:solidFill>
              <a:latin typeface="+mn-lt"/>
              <a:ea typeface="Quicksand"/>
              <a:cs typeface="Quicksand"/>
              <a:sym typeface="Quicksand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F7825C-E503-4B56-927F-3D911E121C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67740" y="437991"/>
            <a:ext cx="3307501" cy="124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691779"/>
      </p:ext>
    </p:extLst>
  </p:cSld>
  <p:clrMapOvr>
    <a:masterClrMapping/>
  </p:clrMapOvr>
  <p:transition advTm="10737"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title"/>
          </p:nvPr>
        </p:nvSpPr>
        <p:spPr>
          <a:xfrm>
            <a:off x="989654" y="518170"/>
            <a:ext cx="3317541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EXPERIMENT 2 RESULTS</a:t>
            </a:r>
          </a:p>
        </p:txBody>
      </p:sp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48EE4D-09A3-6456-7980-F65835E54462}"/>
              </a:ext>
            </a:extLst>
          </p:cNvPr>
          <p:cNvSpPr txBox="1"/>
          <p:nvPr/>
        </p:nvSpPr>
        <p:spPr>
          <a:xfrm>
            <a:off x="4284918" y="4859570"/>
            <a:ext cx="32151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70C0"/>
                </a:solidFill>
                <a:effectLst/>
                <a:latin typeface="+mn-lt"/>
                <a:ea typeface="Times New Roman" panose="02020603050405020304" pitchFamily="18" charset="0"/>
              </a:rPr>
              <a:t>Table 12: Variable </a:t>
            </a:r>
            <a:r>
              <a:rPr lang="en-US" sz="1600" dirty="0">
                <a:solidFill>
                  <a:srgbClr val="0070C0"/>
                </a:solidFill>
                <a:latin typeface="+mn-lt"/>
                <a:ea typeface="Times New Roman" panose="02020603050405020304" pitchFamily="18" charset="0"/>
              </a:rPr>
              <a:t>Importance</a:t>
            </a:r>
            <a:endParaRPr lang="en-US" sz="1600" dirty="0">
              <a:solidFill>
                <a:srgbClr val="0070C0"/>
              </a:solidFill>
              <a:latin typeface="+mn-lt"/>
              <a:ea typeface="Quicksand"/>
              <a:cs typeface="Quicksand"/>
              <a:sym typeface="Quicksand"/>
            </a:endParaRPr>
          </a:p>
        </p:txBody>
      </p:sp>
      <p:pic>
        <p:nvPicPr>
          <p:cNvPr id="4" name="Picture 3" descr="A graph with a number of text&#10;&#10;Description automatically generated with medium confidence">
            <a:extLst>
              <a:ext uri="{FF2B5EF4-FFF2-40B4-BE49-F238E27FC236}">
                <a16:creationId xmlns:a16="http://schemas.microsoft.com/office/drawing/2014/main" id="{3FC6DB7C-8F5C-9440-29C3-41FF99DF117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67982" y="458400"/>
            <a:ext cx="4391638" cy="4439270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D66186ED-0FC7-3211-5DFF-42128790B2BF}"/>
              </a:ext>
            </a:extLst>
          </p:cNvPr>
          <p:cNvSpPr/>
          <p:nvPr/>
        </p:nvSpPr>
        <p:spPr>
          <a:xfrm>
            <a:off x="3863788" y="1156447"/>
            <a:ext cx="408430" cy="176604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71;p12">
            <a:extLst>
              <a:ext uri="{FF2B5EF4-FFF2-40B4-BE49-F238E27FC236}">
                <a16:creationId xmlns:a16="http://schemas.microsoft.com/office/drawing/2014/main" id="{00488E95-552C-9DE5-BA84-EE447124B61A}"/>
              </a:ext>
            </a:extLst>
          </p:cNvPr>
          <p:cNvSpPr txBox="1">
            <a:spLocks/>
          </p:cNvSpPr>
          <p:nvPr/>
        </p:nvSpPr>
        <p:spPr>
          <a:xfrm rot="16200000">
            <a:off x="2605669" y="1854081"/>
            <a:ext cx="2061508" cy="370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dirty="0">
                <a:solidFill>
                  <a:srgbClr val="FFFF00"/>
                </a:solidFill>
              </a:rPr>
              <a:t>Strong Influence</a:t>
            </a:r>
          </a:p>
          <a:p>
            <a:endParaRPr lang="en-US" sz="2400" dirty="0">
              <a:solidFill>
                <a:srgbClr val="00B050"/>
              </a:solidFill>
            </a:endParaRPr>
          </a:p>
          <a:p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650AA92-F8D1-EA0F-0F13-BDA33A607D15}"/>
              </a:ext>
            </a:extLst>
          </p:cNvPr>
          <p:cNvSpPr/>
          <p:nvPr/>
        </p:nvSpPr>
        <p:spPr>
          <a:xfrm>
            <a:off x="3837979" y="3131624"/>
            <a:ext cx="408430" cy="107282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71;p12">
            <a:extLst>
              <a:ext uri="{FF2B5EF4-FFF2-40B4-BE49-F238E27FC236}">
                <a16:creationId xmlns:a16="http://schemas.microsoft.com/office/drawing/2014/main" id="{5C53B0C3-F278-9714-A943-8181347F025F}"/>
              </a:ext>
            </a:extLst>
          </p:cNvPr>
          <p:cNvSpPr txBox="1">
            <a:spLocks/>
          </p:cNvSpPr>
          <p:nvPr/>
        </p:nvSpPr>
        <p:spPr>
          <a:xfrm rot="16200000">
            <a:off x="2633960" y="3915589"/>
            <a:ext cx="2061508" cy="370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dirty="0">
                <a:solidFill>
                  <a:srgbClr val="FFFF00"/>
                </a:solidFill>
              </a:rPr>
              <a:t>Weaker Influence</a:t>
            </a:r>
          </a:p>
          <a:p>
            <a:endParaRPr lang="en-US" sz="2400" dirty="0">
              <a:solidFill>
                <a:srgbClr val="00B050"/>
              </a:solidFill>
            </a:endParaRPr>
          </a:p>
          <a:p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166B47-050B-D3B1-3F5F-DC492BE6B3AF}"/>
              </a:ext>
            </a:extLst>
          </p:cNvPr>
          <p:cNvSpPr txBox="1"/>
          <p:nvPr/>
        </p:nvSpPr>
        <p:spPr>
          <a:xfrm>
            <a:off x="1004047" y="896625"/>
            <a:ext cx="268044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</a:pPr>
            <a:r>
              <a:rPr lang="en-US" sz="2000" dirty="0">
                <a:solidFill>
                  <a:srgbClr val="F3F3F3"/>
                </a:solidFill>
                <a:latin typeface="+mj-lt"/>
                <a:ea typeface="Quicksand"/>
                <a:cs typeface="Quicksand"/>
                <a:sym typeface="Quicksand"/>
              </a:rPr>
              <a:t>The answer to RQ2 is as presented in Figure.</a:t>
            </a:r>
          </a:p>
        </p:txBody>
      </p:sp>
    </p:spTree>
    <p:extLst>
      <p:ext uri="{BB962C8B-B14F-4D97-AF65-F5344CB8AC3E}">
        <p14:creationId xmlns:p14="http://schemas.microsoft.com/office/powerpoint/2010/main" val="427440852"/>
      </p:ext>
    </p:extLst>
  </p:cSld>
  <p:clrMapOvr>
    <a:masterClrMapping/>
  </p:clrMapOvr>
  <p:transition advTm="10737"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 dirty="0"/>
          </a:p>
        </p:txBody>
      </p:sp>
      <p:sp>
        <p:nvSpPr>
          <p:cNvPr id="11" name="Google Shape;221;p28">
            <a:extLst>
              <a:ext uri="{FF2B5EF4-FFF2-40B4-BE49-F238E27FC236}">
                <a16:creationId xmlns:a16="http://schemas.microsoft.com/office/drawing/2014/main" id="{8F741F2B-EA07-5969-E561-4D1362E9EF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0336" y="217720"/>
            <a:ext cx="3317541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CONCLUSIONS</a:t>
            </a:r>
          </a:p>
        </p:txBody>
      </p:sp>
      <p:sp>
        <p:nvSpPr>
          <p:cNvPr id="12" name="Google Shape;226;p28">
            <a:extLst>
              <a:ext uri="{FF2B5EF4-FFF2-40B4-BE49-F238E27FC236}">
                <a16:creationId xmlns:a16="http://schemas.microsoft.com/office/drawing/2014/main" id="{410053C1-8E64-9B1B-26FB-295601910124}"/>
              </a:ext>
            </a:extLst>
          </p:cNvPr>
          <p:cNvSpPr txBox="1"/>
          <p:nvPr/>
        </p:nvSpPr>
        <p:spPr>
          <a:xfrm>
            <a:off x="1070335" y="563921"/>
            <a:ext cx="7802731" cy="394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Relying solely on subjective assessments to formulate parking strategies, particularly in large-scale university settings, can lead to inefficiencies and potential problems in the overall campus experience. 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These traditional methods often lack the precision and scalability needed to effectively manage parking needs. </a:t>
            </a:r>
          </a:p>
          <a:p>
            <a:pPr marL="342900" indent="-342900" algn="just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By leveraging data-driven insights and deploying predictive models on the parking management server, universities can optimize parking operations, enhance utilization of parking spaces, and ultimately improve the campus experience.</a:t>
            </a:r>
          </a:p>
        </p:txBody>
      </p:sp>
    </p:spTree>
    <p:extLst>
      <p:ext uri="{BB962C8B-B14F-4D97-AF65-F5344CB8AC3E}">
        <p14:creationId xmlns:p14="http://schemas.microsoft.com/office/powerpoint/2010/main" val="308567107"/>
      </p:ext>
    </p:extLst>
  </p:cSld>
  <p:clrMapOvr>
    <a:masterClrMapping/>
  </p:clrMapOvr>
  <p:transition advTm="10737"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 dirty="0"/>
          </a:p>
        </p:txBody>
      </p:sp>
      <p:sp>
        <p:nvSpPr>
          <p:cNvPr id="11" name="Google Shape;221;p28">
            <a:extLst>
              <a:ext uri="{FF2B5EF4-FFF2-40B4-BE49-F238E27FC236}">
                <a16:creationId xmlns:a16="http://schemas.microsoft.com/office/drawing/2014/main" id="{8F741F2B-EA07-5969-E561-4D1362E9EF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0336" y="518169"/>
            <a:ext cx="3317541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Recommendations</a:t>
            </a:r>
          </a:p>
        </p:txBody>
      </p:sp>
      <p:sp>
        <p:nvSpPr>
          <p:cNvPr id="12" name="Google Shape;226;p28">
            <a:extLst>
              <a:ext uri="{FF2B5EF4-FFF2-40B4-BE49-F238E27FC236}">
                <a16:creationId xmlns:a16="http://schemas.microsoft.com/office/drawing/2014/main" id="{410053C1-8E64-9B1B-26FB-295601910124}"/>
              </a:ext>
            </a:extLst>
          </p:cNvPr>
          <p:cNvSpPr txBox="1"/>
          <p:nvPr/>
        </p:nvSpPr>
        <p:spPr>
          <a:xfrm>
            <a:off x="1070335" y="867273"/>
            <a:ext cx="7802731" cy="322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Potential Focus Areas </a:t>
            </a:r>
            <a:r>
              <a:rPr lang="en-US" sz="20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that UTC Parking department may consider Strategizing upon would be: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Permit Pricing policies- </a:t>
            </a:r>
            <a:r>
              <a:rPr lang="en-US" sz="20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May be consider dynamic pricing in the future by grouping Lots with peak utilization.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Quicksand"/>
                <a:cs typeface="Quicksand"/>
                <a:sym typeface="Quicksand"/>
              </a:rPr>
              <a:t>Implement Smart parking technologies </a:t>
            </a:r>
            <a:r>
              <a:rPr lang="en-US" sz="2000" dirty="0">
                <a:solidFill>
                  <a:srgbClr val="F3F3F3"/>
                </a:solidFill>
                <a:latin typeface="+mn-lt"/>
                <a:ea typeface="Quicksand"/>
                <a:cs typeface="Quicksand"/>
                <a:sym typeface="Quicksand"/>
              </a:rPr>
              <a:t>that can efficiently capture UTC parking data to enhance their parking monitoring and management practices.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3F3F3"/>
              </a:solidFill>
              <a:latin typeface="+mn-lt"/>
              <a:ea typeface="Quicksand"/>
              <a:cs typeface="Quicksand"/>
              <a:sym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1512623164"/>
      </p:ext>
    </p:extLst>
  </p:cSld>
  <p:clrMapOvr>
    <a:masterClrMapping/>
  </p:clrMapOvr>
  <p:transition advTm="10737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FAD7852-750D-3F44-E472-D7C3B51C82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3925" r="8842"/>
          <a:stretch/>
        </p:blipFill>
        <p:spPr>
          <a:xfrm>
            <a:off x="5532120" y="1"/>
            <a:ext cx="3611880" cy="48656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7147013-458A-8B9A-12DC-4C763CB53D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10818" r="17678"/>
          <a:stretch/>
        </p:blipFill>
        <p:spPr>
          <a:xfrm>
            <a:off x="2023110" y="-1"/>
            <a:ext cx="3200531" cy="4865671"/>
          </a:xfrm>
          <a:prstGeom prst="rect">
            <a:avLst/>
          </a:prstGeom>
        </p:spPr>
      </p:pic>
      <p:sp>
        <p:nvSpPr>
          <p:cNvPr id="15" name="Google Shape;71;p12">
            <a:extLst>
              <a:ext uri="{FF2B5EF4-FFF2-40B4-BE49-F238E27FC236}">
                <a16:creationId xmlns:a16="http://schemas.microsoft.com/office/drawing/2014/main" id="{FC0F9223-D7B3-FD13-3E96-15E24DCE3E0A}"/>
              </a:ext>
            </a:extLst>
          </p:cNvPr>
          <p:cNvSpPr txBox="1">
            <a:spLocks/>
          </p:cNvSpPr>
          <p:nvPr/>
        </p:nvSpPr>
        <p:spPr>
          <a:xfrm rot="16200000">
            <a:off x="-1569106" y="2499054"/>
            <a:ext cx="4457698" cy="96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 lang="en-US" sz="2000" dirty="0"/>
          </a:p>
          <a:p>
            <a:r>
              <a:rPr lang="en-US" sz="2000" dirty="0">
                <a:latin typeface="+mj-lt"/>
              </a:rPr>
              <a:t>PARKING EXPERIENCES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6E5D7C-0A0D-D405-4147-0CFEB010B4BD}"/>
              </a:ext>
            </a:extLst>
          </p:cNvPr>
          <p:cNvSpPr txBox="1"/>
          <p:nvPr/>
        </p:nvSpPr>
        <p:spPr>
          <a:xfrm>
            <a:off x="6530604" y="4816205"/>
            <a:ext cx="27079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+mn-lt"/>
              </a:rPr>
              <a:t>Source: University of San Diego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5E5EB2-175C-6CE1-CCC5-D8BE58EE9B8F}"/>
              </a:ext>
            </a:extLst>
          </p:cNvPr>
          <p:cNvSpPr txBox="1"/>
          <p:nvPr/>
        </p:nvSpPr>
        <p:spPr>
          <a:xfrm>
            <a:off x="1893767" y="4816206"/>
            <a:ext cx="37187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+mn-lt"/>
              </a:rPr>
              <a:t>Source: Northwest Missouri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364202252"/>
      </p:ext>
    </p:extLst>
  </p:cSld>
  <p:clrMapOvr>
    <a:masterClrMapping/>
  </p:clrMapOvr>
  <p:transition advTm="20861"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 dirty="0"/>
          </a:p>
        </p:txBody>
      </p:sp>
      <p:sp>
        <p:nvSpPr>
          <p:cNvPr id="11" name="Google Shape;221;p28">
            <a:extLst>
              <a:ext uri="{FF2B5EF4-FFF2-40B4-BE49-F238E27FC236}">
                <a16:creationId xmlns:a16="http://schemas.microsoft.com/office/drawing/2014/main" id="{8F741F2B-EA07-5969-E561-4D1362E9EF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0336" y="518169"/>
            <a:ext cx="5012964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FUTURE POTENTIAL RESEARCH AREA</a:t>
            </a:r>
          </a:p>
        </p:txBody>
      </p:sp>
      <p:sp>
        <p:nvSpPr>
          <p:cNvPr id="2" name="Google Shape;221;p28">
            <a:extLst>
              <a:ext uri="{FF2B5EF4-FFF2-40B4-BE49-F238E27FC236}">
                <a16:creationId xmlns:a16="http://schemas.microsoft.com/office/drawing/2014/main" id="{901F5534-C2E2-4BF7-5E4E-641313CD46A7}"/>
              </a:ext>
            </a:extLst>
          </p:cNvPr>
          <p:cNvSpPr txBox="1">
            <a:spLocks/>
          </p:cNvSpPr>
          <p:nvPr/>
        </p:nvSpPr>
        <p:spPr>
          <a:xfrm>
            <a:off x="1222737" y="1054099"/>
            <a:ext cx="6816364" cy="54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0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UTC Limitations observed during this study is </a:t>
            </a:r>
            <a:r>
              <a:rPr lang="en-US" sz="2000" dirty="0">
                <a:solidFill>
                  <a:schemeClr val="bg2"/>
                </a:solidFill>
                <a:latin typeface="+mj-lt"/>
              </a:rPr>
              <a:t>:</a:t>
            </a:r>
          </a:p>
        </p:txBody>
      </p:sp>
      <p:sp>
        <p:nvSpPr>
          <p:cNvPr id="3" name="Google Shape;226;p28">
            <a:extLst>
              <a:ext uri="{FF2B5EF4-FFF2-40B4-BE49-F238E27FC236}">
                <a16:creationId xmlns:a16="http://schemas.microsoft.com/office/drawing/2014/main" id="{09114BD1-4B8B-3449-D65C-D3119B5870E7}"/>
              </a:ext>
            </a:extLst>
          </p:cNvPr>
          <p:cNvSpPr txBox="1"/>
          <p:nvPr/>
        </p:nvSpPr>
        <p:spPr>
          <a:xfrm>
            <a:off x="1222736" y="1797613"/>
            <a:ext cx="6727463" cy="2954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The predictive model is developed on historical data.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</a:pPr>
            <a:endParaRPr lang="en-US" sz="2000" dirty="0">
              <a:solidFill>
                <a:schemeClr val="bg1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No Access to capture real time Parking data.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Limited efficient parking technologies.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</a:pPr>
            <a:endParaRPr lang="en-US" sz="2000" dirty="0">
              <a:solidFill>
                <a:schemeClr val="bg1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Traditional monitoring and Management practices.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+mn-lt"/>
              <a:ea typeface="Quicksand"/>
              <a:cs typeface="Quicksand"/>
              <a:sym typeface="Quicksand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  <a:ea typeface="Quicksand"/>
                <a:cs typeface="Quicksand"/>
                <a:sym typeface="Quicksand"/>
              </a:rPr>
              <a:t>Limited Land availability for further expansions</a:t>
            </a:r>
          </a:p>
        </p:txBody>
      </p:sp>
    </p:spTree>
    <p:extLst>
      <p:ext uri="{BB962C8B-B14F-4D97-AF65-F5344CB8AC3E}">
        <p14:creationId xmlns:p14="http://schemas.microsoft.com/office/powerpoint/2010/main" val="2724365286"/>
      </p:ext>
    </p:extLst>
  </p:cSld>
  <p:clrMapOvr>
    <a:masterClrMapping/>
  </p:clrMapOvr>
  <p:transition advTm="10737"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 dirty="0"/>
          </a:p>
        </p:txBody>
      </p:sp>
      <p:sp>
        <p:nvSpPr>
          <p:cNvPr id="11" name="Google Shape;221;p28">
            <a:extLst>
              <a:ext uri="{FF2B5EF4-FFF2-40B4-BE49-F238E27FC236}">
                <a16:creationId xmlns:a16="http://schemas.microsoft.com/office/drawing/2014/main" id="{8F741F2B-EA07-5969-E561-4D1362E9EF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0336" y="518169"/>
            <a:ext cx="7067824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Potential strategy-Integrating Smart Sensor Technologies</a:t>
            </a:r>
          </a:p>
        </p:txBody>
      </p:sp>
      <p:sp>
        <p:nvSpPr>
          <p:cNvPr id="2" name="Google Shape;221;p28">
            <a:extLst>
              <a:ext uri="{FF2B5EF4-FFF2-40B4-BE49-F238E27FC236}">
                <a16:creationId xmlns:a16="http://schemas.microsoft.com/office/drawing/2014/main" id="{901F5534-C2E2-4BF7-5E4E-641313CD46A7}"/>
              </a:ext>
            </a:extLst>
          </p:cNvPr>
          <p:cNvSpPr txBox="1">
            <a:spLocks/>
          </p:cNvSpPr>
          <p:nvPr/>
        </p:nvSpPr>
        <p:spPr>
          <a:xfrm>
            <a:off x="5602463" y="2276454"/>
            <a:ext cx="3490738" cy="1233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+mj-lt"/>
              </a:rPr>
              <a:t>To overcome the present limitations &amp; build for future UTC may consider investing in Smart technologies.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6F906C-DDCF-517E-57B8-D8144EB62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336" y="989520"/>
            <a:ext cx="4299621" cy="407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847813"/>
      </p:ext>
    </p:extLst>
  </p:cSld>
  <p:clrMapOvr>
    <a:masterClrMapping/>
  </p:clrMapOvr>
  <p:transition advTm="10737"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 dirty="0"/>
          </a:p>
        </p:txBody>
      </p:sp>
      <p:sp>
        <p:nvSpPr>
          <p:cNvPr id="11" name="Google Shape;221;p28">
            <a:extLst>
              <a:ext uri="{FF2B5EF4-FFF2-40B4-BE49-F238E27FC236}">
                <a16:creationId xmlns:a16="http://schemas.microsoft.com/office/drawing/2014/main" id="{8F741F2B-EA07-5969-E561-4D1362E9EF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41021" y="145687"/>
            <a:ext cx="5012964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Integrating Smart Sensor Technologies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D013D6-A470-E4FB-B370-25749DA77BF4}"/>
              </a:ext>
            </a:extLst>
          </p:cNvPr>
          <p:cNvSpPr txBox="1"/>
          <p:nvPr/>
        </p:nvSpPr>
        <p:spPr>
          <a:xfrm>
            <a:off x="1041021" y="360488"/>
            <a:ext cx="4615353" cy="5509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chemeClr val="bg1"/>
                </a:solidFill>
                <a:effectLst/>
                <a:latin typeface="+mn-lt"/>
                <a:ea typeface="Arial" panose="020B0604020202020204" pitchFamily="34" charset="0"/>
              </a:rPr>
              <a:t>Recommended Design: </a:t>
            </a:r>
            <a:endParaRPr lang="en-US" sz="2000" dirty="0">
              <a:solidFill>
                <a:schemeClr val="bg1"/>
              </a:solidFill>
              <a:effectLst/>
              <a:latin typeface="+mn-lt"/>
              <a:ea typeface="Arial" panose="020B0604020202020204" pitchFamily="34" charset="0"/>
            </a:endParaRPr>
          </a:p>
          <a:p>
            <a:pPr indent="457200" algn="just">
              <a:lnSpc>
                <a:spcPct val="199000"/>
              </a:lnSpc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The proposed system is a wireless sensor network with a data collector. This system is designed to gather information from sensors</a:t>
            </a:r>
            <a:r>
              <a:rPr lang="en-US" sz="2000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spread over a wide area and transmit that data to a central location for processing and analysis.</a:t>
            </a:r>
            <a:endParaRPr lang="en-US" sz="2000" dirty="0"/>
          </a:p>
          <a:p>
            <a:pPr marL="0" marR="0" indent="4572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solidFill>
                <a:schemeClr val="bg1"/>
              </a:solidFill>
              <a:effectLst/>
              <a:latin typeface="+mn-lt"/>
              <a:ea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41DF7D-9598-C805-7C8C-C9146D835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860" y="1441343"/>
            <a:ext cx="3299024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096181"/>
      </p:ext>
    </p:extLst>
  </p:cSld>
  <p:clrMapOvr>
    <a:masterClrMapping/>
  </p:clrMapOvr>
  <p:transition advTm="10737"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 dirty="0"/>
          </a:p>
        </p:txBody>
      </p:sp>
      <p:sp>
        <p:nvSpPr>
          <p:cNvPr id="11" name="Google Shape;221;p28">
            <a:extLst>
              <a:ext uri="{FF2B5EF4-FFF2-40B4-BE49-F238E27FC236}">
                <a16:creationId xmlns:a16="http://schemas.microsoft.com/office/drawing/2014/main" id="{8F741F2B-EA07-5969-E561-4D1362E9EF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0336" y="518169"/>
            <a:ext cx="5012964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Components of the proposed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D013D6-A470-E4FB-B370-25749DA77BF4}"/>
              </a:ext>
            </a:extLst>
          </p:cNvPr>
          <p:cNvSpPr txBox="1"/>
          <p:nvPr/>
        </p:nvSpPr>
        <p:spPr>
          <a:xfrm>
            <a:off x="1070336" y="804690"/>
            <a:ext cx="4720864" cy="3060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Magnetic &amp; ultra sonic sensors</a:t>
            </a:r>
          </a:p>
          <a:p>
            <a:pPr marL="0" marR="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Display Screen (Optional)</a:t>
            </a:r>
          </a:p>
          <a:p>
            <a:pPr marL="0" marR="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Relay nodes (optional)</a:t>
            </a:r>
          </a:p>
          <a:p>
            <a:pPr marL="0" marR="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Data Collector</a:t>
            </a:r>
            <a:endParaRPr lang="en-US" sz="2000" b="1" dirty="0">
              <a:solidFill>
                <a:schemeClr val="bg1"/>
              </a:solidFill>
              <a:latin typeface="+mn-lt"/>
              <a:ea typeface="Times New Roman" panose="02020603050405020304" pitchFamily="18" charset="0"/>
            </a:endParaRPr>
          </a:p>
          <a:p>
            <a:pPr marL="0" marR="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Parking</a:t>
            </a:r>
            <a:r>
              <a:rPr lang="en-US" sz="2000" b="1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software deployed on server</a:t>
            </a:r>
            <a:endParaRPr lang="en-US" sz="2000" dirty="0">
              <a:solidFill>
                <a:schemeClr val="bg1"/>
              </a:solidFill>
              <a:effectLst/>
              <a:latin typeface="+mn-lt"/>
              <a:ea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41DF7D-9598-C805-7C8C-C9146D835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355" y="1041400"/>
            <a:ext cx="3547502" cy="2251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35420"/>
      </p:ext>
    </p:extLst>
  </p:cSld>
  <p:clrMapOvr>
    <a:masterClrMapping/>
  </p:clrMapOvr>
  <p:transition advTm="10737"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 dirty="0"/>
          </a:p>
        </p:txBody>
      </p:sp>
      <p:sp>
        <p:nvSpPr>
          <p:cNvPr id="11" name="Google Shape;221;p28">
            <a:extLst>
              <a:ext uri="{FF2B5EF4-FFF2-40B4-BE49-F238E27FC236}">
                <a16:creationId xmlns:a16="http://schemas.microsoft.com/office/drawing/2014/main" id="{8F741F2B-EA07-5969-E561-4D1362E9EF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0336" y="518169"/>
            <a:ext cx="5012964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Advantages of proposed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D013D6-A470-E4FB-B370-25749DA77BF4}"/>
              </a:ext>
            </a:extLst>
          </p:cNvPr>
          <p:cNvSpPr txBox="1"/>
          <p:nvPr/>
        </p:nvSpPr>
        <p:spPr>
          <a:xfrm>
            <a:off x="1070336" y="804690"/>
            <a:ext cx="4454019" cy="5632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Allows for capturing </a:t>
            </a:r>
            <a:r>
              <a:rPr lang="en-US" sz="1800" b="1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real time</a:t>
            </a:r>
            <a:r>
              <a:rPr lang="en-US" sz="1800" b="1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 occupancy data.</a:t>
            </a:r>
          </a:p>
          <a:p>
            <a:pPr marL="342900" marR="0" indent="-3429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Expected life time is around 5-9 years.</a:t>
            </a:r>
          </a:p>
          <a:p>
            <a:pPr marL="342900" marR="0" indent="-3429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Simplified parking Management and Monitoring Practices.</a:t>
            </a:r>
          </a:p>
          <a:p>
            <a:pPr marL="342900" marR="0" indent="-3429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Cost efficient over building new parking facilities.</a:t>
            </a:r>
          </a:p>
          <a:p>
            <a:pPr marL="342900" marR="0" indent="-3429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bg1"/>
              </a:solidFill>
              <a:effectLst/>
              <a:latin typeface="+mn-lt"/>
              <a:ea typeface="Times New Roman" panose="02020603050405020304" pitchFamily="18" charset="0"/>
            </a:endParaRPr>
          </a:p>
          <a:p>
            <a:pPr marL="0" marR="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>
              <a:solidFill>
                <a:schemeClr val="bg1"/>
              </a:solidFill>
              <a:effectLst/>
              <a:latin typeface="+mn-lt"/>
              <a:ea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41DF7D-9598-C805-7C8C-C9146D835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355" y="1676400"/>
            <a:ext cx="3547502" cy="2251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536665"/>
      </p:ext>
    </p:extLst>
  </p:cSld>
  <p:clrMapOvr>
    <a:masterClrMapping/>
  </p:clrMapOvr>
  <p:transition advTm="10737">
    <p:fade thruBlk="1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 dirty="0"/>
          </a:p>
        </p:txBody>
      </p:sp>
      <p:sp>
        <p:nvSpPr>
          <p:cNvPr id="11" name="Google Shape;221;p28">
            <a:extLst>
              <a:ext uri="{FF2B5EF4-FFF2-40B4-BE49-F238E27FC236}">
                <a16:creationId xmlns:a16="http://schemas.microsoft.com/office/drawing/2014/main" id="{8F741F2B-EA07-5969-E561-4D1362E9EF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0336" y="518169"/>
            <a:ext cx="7003328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Comparative Cost Analysis between Sensor technology and Building new parking facility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C5465B1-8484-046D-2B45-9499C815E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4544328"/>
              </p:ext>
            </p:extLst>
          </p:nvPr>
        </p:nvGraphicFramePr>
        <p:xfrm>
          <a:off x="1170254" y="865628"/>
          <a:ext cx="5662346" cy="4297680"/>
        </p:xfrm>
        <a:graphic>
          <a:graphicData uri="http://schemas.openxmlformats.org/drawingml/2006/table">
            <a:tbl>
              <a:tblPr firstRow="1" bandRow="1">
                <a:tableStyleId>{8CE042EE-030E-48AD-AEE1-48DBF1C2F338}</a:tableStyleId>
              </a:tblPr>
              <a:tblGrid>
                <a:gridCol w="863507">
                  <a:extLst>
                    <a:ext uri="{9D8B030D-6E8A-4147-A177-3AD203B41FA5}">
                      <a16:colId xmlns:a16="http://schemas.microsoft.com/office/drawing/2014/main" val="1625671707"/>
                    </a:ext>
                  </a:extLst>
                </a:gridCol>
                <a:gridCol w="1885562">
                  <a:extLst>
                    <a:ext uri="{9D8B030D-6E8A-4147-A177-3AD203B41FA5}">
                      <a16:colId xmlns:a16="http://schemas.microsoft.com/office/drawing/2014/main" val="3000924110"/>
                    </a:ext>
                  </a:extLst>
                </a:gridCol>
                <a:gridCol w="1681377">
                  <a:extLst>
                    <a:ext uri="{9D8B030D-6E8A-4147-A177-3AD203B41FA5}">
                      <a16:colId xmlns:a16="http://schemas.microsoft.com/office/drawing/2014/main" val="2481937551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33921236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S.NO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Price per 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Total 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4161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Sensor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$278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$139000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3710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Installation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$30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$15000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437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Display 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$600 x 45 no’s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$27000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934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Parking Application software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$18000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$18000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039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Relay nodes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$500X10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$5000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6184814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B050"/>
                          </a:solidFill>
                        </a:rPr>
                        <a:t>$204000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160934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437FCA7-13AF-3289-81E7-1CEE31909C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70353"/>
              </p:ext>
            </p:extLst>
          </p:nvPr>
        </p:nvGraphicFramePr>
        <p:xfrm>
          <a:off x="7018661" y="896624"/>
          <a:ext cx="1910169" cy="3083560"/>
        </p:xfrm>
        <a:graphic>
          <a:graphicData uri="http://schemas.openxmlformats.org/drawingml/2006/table">
            <a:tbl>
              <a:tblPr firstRow="1" bandRow="1">
                <a:tableStyleId>{8CE042EE-030E-48AD-AEE1-48DBF1C2F338}</a:tableStyleId>
              </a:tblPr>
              <a:tblGrid>
                <a:gridCol w="1910169">
                  <a:extLst>
                    <a:ext uri="{9D8B030D-6E8A-4147-A177-3AD203B41FA5}">
                      <a16:colId xmlns:a16="http://schemas.microsoft.com/office/drawing/2014/main" val="922633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Specifications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548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Sensor- Sensit surface mount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668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 relay per 50 sensors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402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Wireless technology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02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Battery life – 5 to 9 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97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7946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3655477"/>
      </p:ext>
    </p:extLst>
  </p:cSld>
  <p:clrMapOvr>
    <a:masterClrMapping/>
  </p:clrMapOvr>
  <p:transition advTm="10737">
    <p:fade thruBlk="1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 dirty="0"/>
          </a:p>
        </p:txBody>
      </p:sp>
      <p:sp>
        <p:nvSpPr>
          <p:cNvPr id="11" name="Google Shape;221;p28">
            <a:extLst>
              <a:ext uri="{FF2B5EF4-FFF2-40B4-BE49-F238E27FC236}">
                <a16:creationId xmlns:a16="http://schemas.microsoft.com/office/drawing/2014/main" id="{8F741F2B-EA07-5969-E561-4D1362E9EF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0336" y="149869"/>
            <a:ext cx="7003328" cy="378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Cost Breakdown for building 500 spaces parking facility.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C5465B1-8484-046D-2B45-9499C815E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3090131"/>
              </p:ext>
            </p:extLst>
          </p:nvPr>
        </p:nvGraphicFramePr>
        <p:xfrm>
          <a:off x="1070335" y="528324"/>
          <a:ext cx="6694315" cy="4521200"/>
        </p:xfrm>
        <a:graphic>
          <a:graphicData uri="http://schemas.openxmlformats.org/drawingml/2006/table">
            <a:tbl>
              <a:tblPr firstRow="1" bandRow="1">
                <a:tableStyleId>{8CE042EE-030E-48AD-AEE1-48DBF1C2F338}</a:tableStyleId>
              </a:tblPr>
              <a:tblGrid>
                <a:gridCol w="1020882">
                  <a:extLst>
                    <a:ext uri="{9D8B030D-6E8A-4147-A177-3AD203B41FA5}">
                      <a16:colId xmlns:a16="http://schemas.microsoft.com/office/drawing/2014/main" val="1625671707"/>
                    </a:ext>
                  </a:extLst>
                </a:gridCol>
                <a:gridCol w="2229208">
                  <a:extLst>
                    <a:ext uri="{9D8B030D-6E8A-4147-A177-3AD203B41FA5}">
                      <a16:colId xmlns:a16="http://schemas.microsoft.com/office/drawing/2014/main" val="3000924110"/>
                    </a:ext>
                  </a:extLst>
                </a:gridCol>
                <a:gridCol w="1987810">
                  <a:extLst>
                    <a:ext uri="{9D8B030D-6E8A-4147-A177-3AD203B41FA5}">
                      <a16:colId xmlns:a16="http://schemas.microsoft.com/office/drawing/2014/main" val="2481937551"/>
                    </a:ext>
                  </a:extLst>
                </a:gridCol>
                <a:gridCol w="1456415">
                  <a:extLst>
                    <a:ext uri="{9D8B030D-6E8A-4147-A177-3AD203B41FA5}">
                      <a16:colId xmlns:a16="http://schemas.microsoft.com/office/drawing/2014/main" val="33921236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S.NO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Price per 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Cost for 500 spaces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4161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Cost per space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$25000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3710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Engineering Fee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$625,000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437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Soft Cost</a:t>
                      </a:r>
                    </a:p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Lawyers, insurance, permits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$625,000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934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Design Fee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$375,000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039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Equipment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$875,000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6184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G.C Fee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15%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$1,875,000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14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Labor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$3,750,000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171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Material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$4,375,000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177522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$1,250,0000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000876"/>
                  </a:ext>
                </a:extLst>
              </a:tr>
            </a:tbl>
          </a:graphicData>
        </a:graphic>
      </p:graphicFrame>
      <p:sp>
        <p:nvSpPr>
          <p:cNvPr id="5" name="Google Shape;221;p28">
            <a:extLst>
              <a:ext uri="{FF2B5EF4-FFF2-40B4-BE49-F238E27FC236}">
                <a16:creationId xmlns:a16="http://schemas.microsoft.com/office/drawing/2014/main" id="{34A302D7-429D-A2B3-3BBA-2CE5DE933A9B}"/>
              </a:ext>
            </a:extLst>
          </p:cNvPr>
          <p:cNvSpPr txBox="1">
            <a:spLocks/>
          </p:cNvSpPr>
          <p:nvPr/>
        </p:nvSpPr>
        <p:spPr>
          <a:xfrm>
            <a:off x="7933743" y="4720553"/>
            <a:ext cx="1138114" cy="37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000" i="1" dirty="0">
                <a:latin typeface="+mj-lt"/>
                <a:hlinkClick r:id="rId3"/>
              </a:rPr>
              <a:t>Source</a:t>
            </a:r>
            <a:endParaRPr lang="en-US" sz="20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01854174"/>
      </p:ext>
    </p:extLst>
  </p:cSld>
  <p:clrMapOvr>
    <a:masterClrMapping/>
  </p:clrMapOvr>
  <p:transition advTm="10737">
    <p:fade thruBlk="1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38EE4-3224-9674-B698-90E9E9810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>
                <a:latin typeface="+mn-lt"/>
              </a:rPr>
              <a:t>CONCLUSION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1A1978-EF67-6F96-49C3-E0211254B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8BD04C-57E4-7AFB-C68F-A601E5109F15}"/>
              </a:ext>
            </a:extLst>
          </p:cNvPr>
          <p:cNvSpPr txBox="1"/>
          <p:nvPr/>
        </p:nvSpPr>
        <p:spPr>
          <a:xfrm>
            <a:off x="1070336" y="804690"/>
            <a:ext cx="7714435" cy="42848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To conclude Parking Management and monitoring services  play a pivotal role in shaping an efficient campus experience. </a:t>
            </a:r>
          </a:p>
          <a:p>
            <a:pPr marL="342900" indent="-342900" algn="just">
              <a:lnSpc>
                <a:spcPct val="199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As campuses continue to evolve, investing in robust Parking Monitoring solutions remains essential for fostering a seamless and enjoyable environment conducive to learning, collaboration, and growth.</a:t>
            </a:r>
          </a:p>
        </p:txBody>
      </p:sp>
    </p:spTree>
    <p:extLst>
      <p:ext uri="{BB962C8B-B14F-4D97-AF65-F5344CB8AC3E}">
        <p14:creationId xmlns:p14="http://schemas.microsoft.com/office/powerpoint/2010/main" val="26061830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38EE4-3224-9674-B698-90E9E9810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>
                <a:latin typeface="+mn-lt"/>
              </a:rPr>
              <a:t>FUTURE AREA OF STUDY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1A1978-EF67-6F96-49C3-E0211254B0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8BD04C-57E4-7AFB-C68F-A601E5109F15}"/>
              </a:ext>
            </a:extLst>
          </p:cNvPr>
          <p:cNvSpPr txBox="1"/>
          <p:nvPr/>
        </p:nvSpPr>
        <p:spPr>
          <a:xfrm>
            <a:off x="1070336" y="804690"/>
            <a:ext cx="7714435" cy="4897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indent="-3429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This study could be further expanded in the direction of  integrating the recommended design with an IOT application that is exclusively developed for UTC parking and its users.</a:t>
            </a:r>
          </a:p>
          <a:p>
            <a:pPr marL="342900" marR="0" indent="-3429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This can allow for a simplified and efficient Parking management systems for both the parking department and the users at UTC and enhance overall campus experience.</a:t>
            </a:r>
          </a:p>
          <a:p>
            <a:pPr marL="342900" marR="0" indent="-3429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ffectLst/>
              <a:latin typeface="+mn-lt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437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4"/>
          <p:cNvSpPr txBox="1">
            <a:spLocks noGrp="1"/>
          </p:cNvSpPr>
          <p:nvPr>
            <p:ph type="ctrTitle" idx="4294967295"/>
          </p:nvPr>
        </p:nvSpPr>
        <p:spPr>
          <a:xfrm>
            <a:off x="1336100" y="1183688"/>
            <a:ext cx="7337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</a:rPr>
              <a:t>Thanks!</a:t>
            </a:r>
            <a:endParaRPr sz="2200" b="1">
              <a:solidFill>
                <a:schemeClr val="dk1"/>
              </a:solidFill>
            </a:endParaRPr>
          </a:p>
        </p:txBody>
      </p:sp>
      <p:sp>
        <p:nvSpPr>
          <p:cNvPr id="336" name="Google Shape;336;p34"/>
          <p:cNvSpPr txBox="1">
            <a:spLocks noGrp="1"/>
          </p:cNvSpPr>
          <p:nvPr>
            <p:ph type="subTitle" idx="4294967295"/>
          </p:nvPr>
        </p:nvSpPr>
        <p:spPr>
          <a:xfrm>
            <a:off x="1336100" y="2190788"/>
            <a:ext cx="73377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3F3F3"/>
                </a:solidFill>
              </a:rPr>
              <a:t>ANY QUESTIONS?</a:t>
            </a:r>
            <a:endParaRPr sz="3600" b="1">
              <a:solidFill>
                <a:srgbClr val="F3F3F3"/>
              </a:solidFill>
            </a:endParaRPr>
          </a:p>
        </p:txBody>
      </p:sp>
      <p:sp>
        <p:nvSpPr>
          <p:cNvPr id="337" name="Google Shape;337;p34"/>
          <p:cNvSpPr txBox="1">
            <a:spLocks noGrp="1"/>
          </p:cNvSpPr>
          <p:nvPr>
            <p:ph type="body" idx="4294967295"/>
          </p:nvPr>
        </p:nvSpPr>
        <p:spPr>
          <a:xfrm>
            <a:off x="1336100" y="2771569"/>
            <a:ext cx="7337700" cy="8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3F3F3"/>
                </a:solidFill>
              </a:rPr>
              <a:t>You can reach me at</a:t>
            </a:r>
            <a:endParaRPr sz="2200"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3F3F3"/>
                </a:solidFill>
              </a:rPr>
              <a:t>@</a:t>
            </a:r>
            <a:r>
              <a:rPr lang="en" sz="2200" dirty="0" err="1">
                <a:solidFill>
                  <a:srgbClr val="F3F3F3"/>
                </a:solidFill>
              </a:rPr>
              <a:t>tejaswini</a:t>
            </a:r>
            <a:r>
              <a:rPr lang="en" sz="2200" dirty="0">
                <a:solidFill>
                  <a:srgbClr val="F3F3F3"/>
                </a:solidFill>
              </a:rPr>
              <a:t> </a:t>
            </a:r>
            <a:r>
              <a:rPr lang="en" sz="2200" dirty="0" err="1">
                <a:solidFill>
                  <a:srgbClr val="F3F3F3"/>
                </a:solidFill>
              </a:rPr>
              <a:t>adari</a:t>
            </a:r>
            <a:endParaRPr sz="2200"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3F3F3"/>
                </a:solidFill>
              </a:rPr>
              <a:t>SZP533@mocs.utc.edu</a:t>
            </a:r>
            <a:endParaRPr sz="2200" dirty="0">
              <a:solidFill>
                <a:srgbClr val="F3F3F3"/>
              </a:solidFill>
            </a:endParaRPr>
          </a:p>
        </p:txBody>
      </p:sp>
      <p:sp>
        <p:nvSpPr>
          <p:cNvPr id="338" name="Google Shape;338;p34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6177841"/>
      </p:ext>
    </p:extLst>
  </p:cSld>
  <p:clrMapOvr>
    <a:masterClrMapping/>
  </p:clrMapOvr>
  <p:transition advTm="11828">
    <p:fade thruBlk="1"/>
  </p:transition>
  <p:extLst>
    <p:ext uri="{3A86A75C-4F4B-4683-9AE1-C65F6400EC91}">
      <p14:laserTraceLst xmlns:p14="http://schemas.microsoft.com/office/powerpoint/2010/main">
        <p14:tracePtLst>
          <p14:tracePt t="871" x="3008313" y="4778375"/>
          <p14:tracePt t="878" x="3465513" y="4625975"/>
          <p14:tracePt t="888" x="3922713" y="4494213"/>
          <p14:tracePt t="899" x="4319588" y="4421188"/>
          <p14:tracePt t="907" x="4711700" y="4367213"/>
          <p14:tracePt t="916" x="4968875" y="4341813"/>
          <p14:tracePt t="933" x="5175250" y="4295775"/>
          <p14:tracePt t="938" x="5367338" y="4295775"/>
          <p14:tracePt t="945" x="5499100" y="4287838"/>
          <p14:tracePt t="956" x="5618163" y="4287838"/>
          <p14:tracePt t="966" x="5738813" y="4275138"/>
          <p14:tracePt t="974" x="5843588" y="4262438"/>
          <p14:tracePt t="986" x="5937250" y="4256088"/>
          <p14:tracePt t="994" x="6016625" y="4256088"/>
          <p14:tracePt t="1004" x="6056313" y="4256088"/>
          <p14:tracePt t="1013" x="6116638" y="4241800"/>
          <p14:tracePt t="1023" x="6142038" y="4241800"/>
          <p14:tracePt t="1033" x="6162675" y="4241800"/>
          <p14:tracePt t="1042" x="6175375" y="4241800"/>
          <p14:tracePt t="1052" x="6181725" y="4241800"/>
          <p14:tracePt t="1071" x="6188075" y="4241800"/>
          <p14:tracePt t="1283" x="6188075" y="4235450"/>
          <p14:tracePt t="1360" x="6188075" y="4229100"/>
          <p14:tracePt t="1417" x="6188075" y="4222750"/>
          <p14:tracePt t="1504" x="6188075" y="4214813"/>
          <p14:tracePt t="4982" x="6181725" y="4214813"/>
          <p14:tracePt t="4992" x="6169025" y="4214813"/>
          <p14:tracePt t="5003" x="6148388" y="4214813"/>
          <p14:tracePt t="5010" x="6122988" y="4214813"/>
          <p14:tracePt t="5021" x="6075363" y="4229100"/>
          <p14:tracePt t="5031" x="6035675" y="4235450"/>
          <p14:tracePt t="5039" x="5976938" y="4241800"/>
          <p14:tracePt t="5049" x="5937250" y="4256088"/>
          <p14:tracePt t="5058" x="5891213" y="4262438"/>
          <p14:tracePt t="5068" x="5851525" y="4268788"/>
          <p14:tracePt t="5078" x="5803900" y="4268788"/>
          <p14:tracePt t="5087" x="5751513" y="4281488"/>
          <p14:tracePt t="5097" x="5699125" y="4281488"/>
          <p14:tracePt t="5107" x="5645150" y="4281488"/>
          <p14:tracePt t="5118" x="5592763" y="4281488"/>
          <p14:tracePt t="5127" x="5546725" y="4281488"/>
          <p14:tracePt t="5136" x="5492750" y="4281488"/>
          <p14:tracePt t="5145" x="5465763" y="4281488"/>
          <p14:tracePt t="5155" x="5434013" y="4281488"/>
          <p14:tracePt t="5165" x="5407025" y="4281488"/>
          <p14:tracePt t="5174" x="5373688" y="4281488"/>
          <p14:tracePt t="5185" x="5334000" y="4281488"/>
          <p14:tracePt t="5194" x="5294313" y="4281488"/>
          <p14:tracePt t="5203" x="5254625" y="4281488"/>
          <p14:tracePt t="5216" x="5202238" y="4275138"/>
          <p14:tracePt t="5223" x="5154613" y="4275138"/>
          <p14:tracePt t="5234" x="5129213" y="4275138"/>
          <p14:tracePt t="5242" x="5095875" y="4275138"/>
          <p14:tracePt t="5252" x="5075238" y="4275138"/>
          <p14:tracePt t="5261" x="5056188" y="4275138"/>
          <p14:tracePt t="5271" x="5035550" y="4268788"/>
          <p14:tracePt t="5282" x="5022850" y="4268788"/>
          <p14:tracePt t="5290" x="5008563" y="4268788"/>
          <p14:tracePt t="5301" x="5002213" y="4268788"/>
          <p14:tracePt t="5309" x="4989513" y="4268788"/>
          <p14:tracePt t="5320" x="4976813" y="4268788"/>
          <p14:tracePt t="5329" x="4968875" y="4268788"/>
          <p14:tracePt t="5349" x="4956175" y="4268788"/>
          <p14:tracePt t="5358" x="4949825" y="4268788"/>
          <p14:tracePt t="5369" x="4943475" y="4268788"/>
          <p14:tracePt t="5386" x="4937125" y="4268788"/>
          <p14:tracePt t="5406" x="4929188" y="4268788"/>
          <p14:tracePt t="5425" x="4922838" y="4268788"/>
          <p14:tracePt t="5444" x="4916488" y="4268788"/>
          <p14:tracePt t="5454" x="4903788" y="4268788"/>
          <p14:tracePt t="5465" x="4889500" y="4268788"/>
          <p14:tracePt t="5473" x="4883150" y="4262438"/>
          <p14:tracePt t="5483" x="4870450" y="4262438"/>
          <p14:tracePt t="5493" x="4856163" y="4262438"/>
          <p14:tracePt t="5502" x="4849813" y="4262438"/>
          <p14:tracePt t="5512" x="4824413" y="4262438"/>
          <p14:tracePt t="5522" x="4810125" y="4262438"/>
          <p14:tracePt t="5532" x="4770438" y="4262438"/>
          <p14:tracePt t="5541" x="4751388" y="4262438"/>
          <p14:tracePt t="5553" x="4724400" y="4262438"/>
          <p14:tracePt t="5560" x="4691063" y="4262438"/>
          <p14:tracePt t="5570" x="4672013" y="4262438"/>
          <p14:tracePt t="5581" x="4651375" y="4262438"/>
          <p14:tracePt t="5589" x="4645025" y="4262438"/>
          <p14:tracePt t="5598" x="4632325" y="4262438"/>
          <p14:tracePt t="5608" x="4624388" y="4262438"/>
          <p14:tracePt t="5620" x="4618038" y="4262438"/>
          <p14:tracePt t="5647" x="4611688" y="4262438"/>
          <p14:tracePt t="5676" x="4605338" y="4262438"/>
          <p14:tracePt t="6273" x="4592638" y="4262438"/>
          <p14:tracePt t="6283" x="4572000" y="4262438"/>
          <p14:tracePt t="6292" x="4538663" y="4268788"/>
          <p14:tracePt t="6302" x="4492625" y="4287838"/>
          <p14:tracePt t="6312" x="4440238" y="4308475"/>
          <p14:tracePt t="6321" x="4313238" y="4354513"/>
          <p14:tracePt t="6332" x="4160838" y="4400550"/>
          <p14:tracePt t="6340" x="3941763" y="4460875"/>
          <p14:tracePt t="6351" x="3644900" y="4540250"/>
          <p14:tracePt t="6359" x="3379788" y="4606925"/>
          <p14:tracePt t="6369" x="3133725" y="4679950"/>
          <p14:tracePt t="6380" x="2835275" y="4765675"/>
          <p14:tracePt t="6388" x="2676525" y="4811713"/>
          <p14:tracePt t="6398" x="2432050" y="4872038"/>
          <p14:tracePt t="6408" x="2312988" y="4918075"/>
          <p14:tracePt t="6419" x="2185988" y="4951413"/>
          <p14:tracePt t="6427" x="2081213" y="4984750"/>
          <p14:tracePt t="6437" x="2001838" y="5003800"/>
          <p14:tracePt t="6447" x="1928813" y="5037138"/>
          <p14:tracePt t="6456" x="1841500" y="5064125"/>
          <p14:tracePt t="6465" x="1776413" y="5097463"/>
          <p14:tracePt t="6475" x="1716088" y="5122863"/>
          <p14:tracePt t="7487" x="3306763" y="4387850"/>
          <p14:tracePt t="7497" x="3644900" y="3949700"/>
          <p14:tracePt t="7506" x="4148138" y="3281363"/>
          <p14:tracePt t="7516" x="4598988" y="2605088"/>
          <p14:tracePt t="7525" x="4943475" y="2120900"/>
          <p14:tracePt t="7536" x="5394325" y="1471613"/>
          <p14:tracePt t="7545" x="5738813" y="987425"/>
          <p14:tracePt t="7555" x="5943600" y="715963"/>
          <p14:tracePt t="7564" x="6083300" y="563563"/>
          <p14:tracePt t="7573" x="6202363" y="417513"/>
          <p14:tracePt t="7584" x="6308725" y="258763"/>
          <p14:tracePt t="7592" x="6361113" y="173038"/>
          <p14:tracePt t="7603" x="6407150" y="85725"/>
          <p14:tracePt t="7613" x="6434138" y="26988"/>
          <p14:tracePt t="7622" x="6440488" y="0"/>
          <p14:tracePt t="9354" x="6148388" y="73025"/>
          <p14:tracePt t="9365" x="5843588" y="576263"/>
          <p14:tracePt t="9375" x="5611813" y="1000125"/>
          <p14:tracePt t="9383" x="5407025" y="1279525"/>
          <p14:tracePt t="9393" x="5202238" y="1550988"/>
          <p14:tracePt t="9402" x="4943475" y="1882775"/>
          <p14:tracePt t="9412" x="4651375" y="2312988"/>
          <p14:tracePt t="9422" x="4413250" y="2638425"/>
          <p14:tracePt t="9432" x="4227513" y="2909888"/>
          <p14:tracePt t="9442" x="4035425" y="3208338"/>
          <p14:tracePt t="9451" x="3836988" y="3571875"/>
          <p14:tracePt t="9459" x="3657600" y="3890963"/>
          <p14:tracePt t="9470" x="3511550" y="4129088"/>
          <p14:tracePt t="9480" x="3405188" y="4295775"/>
          <p14:tracePt t="9489" x="3325813" y="4408488"/>
          <p14:tracePt t="9499" x="3233738" y="4540250"/>
          <p14:tracePt t="9509" x="3167063" y="4613275"/>
          <p14:tracePt t="9826" x="3160713" y="4613275"/>
          <p14:tracePt t="9836" x="3140075" y="4625975"/>
          <p14:tracePt t="9845" x="3100388" y="4640263"/>
          <p14:tracePt t="9854" x="3054350" y="4673600"/>
          <p14:tracePt t="9864" x="2981325" y="4699000"/>
          <p14:tracePt t="9874" x="2889250" y="4745038"/>
          <p14:tracePt t="9884" x="2776538" y="4799013"/>
          <p14:tracePt t="9894" x="2611438" y="4872038"/>
          <p14:tracePt t="9903" x="2505075" y="4930775"/>
          <p14:tracePt t="9913" x="2405063" y="4984750"/>
          <p14:tracePt t="9922" x="2292350" y="5064125"/>
          <p14:tracePt t="9932" x="2219325" y="510381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213469" y="2286140"/>
            <a:ext cx="7235536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UTC Parking Dynamics analysis using parking analytics</a:t>
            </a:r>
            <a:br>
              <a:rPr lang="en-US" dirty="0"/>
            </a:br>
            <a:endParaRPr lang="en-US" sz="2000" dirty="0"/>
          </a:p>
        </p:txBody>
      </p:sp>
    </p:spTree>
  </p:cSld>
  <p:clrMapOvr>
    <a:masterClrMapping/>
  </p:clrMapOvr>
  <p:transition advTm="20861">
    <p:fade thruBlk="1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1;p28">
            <a:extLst>
              <a:ext uri="{FF2B5EF4-FFF2-40B4-BE49-F238E27FC236}">
                <a16:creationId xmlns:a16="http://schemas.microsoft.com/office/drawing/2014/main" id="{45BAD802-1301-546F-FFFF-A24EA4DEBD38}"/>
              </a:ext>
            </a:extLst>
          </p:cNvPr>
          <p:cNvSpPr txBox="1">
            <a:spLocks/>
          </p:cNvSpPr>
          <p:nvPr/>
        </p:nvSpPr>
        <p:spPr>
          <a:xfrm>
            <a:off x="1168400" y="408708"/>
            <a:ext cx="5012964" cy="37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2000" dirty="0">
                <a:latin typeface="+mj-lt"/>
              </a:rPr>
              <a:t>Bibliography: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16086A-C48E-B22C-3B21-2E3C6B82817D}"/>
              </a:ext>
            </a:extLst>
          </p:cNvPr>
          <p:cNvSpPr txBox="1"/>
          <p:nvPr/>
        </p:nvSpPr>
        <p:spPr>
          <a:xfrm>
            <a:off x="1168400" y="-73584"/>
            <a:ext cx="7778093" cy="5149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127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0" indent="12700" algn="just">
              <a:lnSpc>
                <a:spcPct val="199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6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[1] Park, J., </a:t>
            </a:r>
            <a:r>
              <a:rPr lang="en-US" sz="1600" dirty="0" err="1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Youn</a:t>
            </a:r>
            <a:r>
              <a:rPr lang="en-US" sz="16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, S., &amp; Kim, S. (2015). Real-time parking availability prediction using machine learning. </a:t>
            </a:r>
            <a:r>
              <a:rPr lang="en-US" sz="1600" i="1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Expert Systems with Applications</a:t>
            </a:r>
            <a:r>
              <a:rPr lang="en-US" sz="16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, 42(12), 5630-5638.</a:t>
            </a:r>
            <a:endParaRPr lang="en-US" sz="1600" dirty="0">
              <a:solidFill>
                <a:schemeClr val="bg1"/>
              </a:solidFill>
              <a:effectLst/>
              <a:latin typeface="+mn-lt"/>
              <a:ea typeface="Arial" panose="020B0604020202020204" pitchFamily="34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6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[2] Li, Y., Gong, L., Liu, S., &amp; Wang, X. (2017). Parking occupancy prediction for university campuses using machine learning: A case study. </a:t>
            </a:r>
            <a:r>
              <a:rPr lang="en-US" sz="1600" i="1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Transportation Research Part C: Emerging Technologies</a:t>
            </a:r>
            <a:r>
              <a:rPr lang="en-US" sz="16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, 79, 374-387.</a:t>
            </a:r>
            <a:endParaRPr lang="en-US" sz="1600" dirty="0">
              <a:solidFill>
                <a:schemeClr val="bg1"/>
              </a:solidFill>
              <a:effectLst/>
              <a:latin typeface="+mn-lt"/>
              <a:ea typeface="Arial" panose="020B0604020202020204" pitchFamily="34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6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[3] Chen, S., Wang, W., Li, X., &amp; Liu, X. (2018). A parking lot allocation system with user classification for university campuses. </a:t>
            </a:r>
            <a:r>
              <a:rPr lang="en-US" sz="1600" i="1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Transportation Research Part C: Emerging Technologies</a:t>
            </a:r>
            <a:r>
              <a:rPr lang="en-US" sz="16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, 86, 318-332.</a:t>
            </a:r>
            <a:endParaRPr lang="en-US" sz="1600" dirty="0">
              <a:solidFill>
                <a:schemeClr val="bg1"/>
              </a:solidFill>
              <a:effectLst/>
              <a:latin typeface="+mn-lt"/>
              <a:ea typeface="Arial" panose="020B0604020202020204" pitchFamily="34" charset="0"/>
            </a:endParaRPr>
          </a:p>
          <a:p>
            <a:pPr marR="0" lv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tabLst>
                <a:tab pos="457200" algn="l"/>
              </a:tabLst>
            </a:pP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10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1559686"/>
      </p:ext>
    </p:extLst>
  </p:cSld>
  <p:clrMapOvr>
    <a:masterClrMapping/>
  </p:clrMapOvr>
  <p:transition advTm="20861">
    <p:fade thruBlk="1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DBA148-BAF1-F96A-54DD-1584FA33DE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A2D937-D44B-7C5B-910E-E07631EEE8EE}"/>
              </a:ext>
            </a:extLst>
          </p:cNvPr>
          <p:cNvSpPr txBox="1"/>
          <p:nvPr/>
        </p:nvSpPr>
        <p:spPr>
          <a:xfrm>
            <a:off x="944851" y="0"/>
            <a:ext cx="7852656" cy="51971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[4] Cao, J., Ma, X., &amp; Zhou, H. (2019). A comprehensive parking demand analysis considering various factors: A case study in a university campus. </a:t>
            </a:r>
            <a:r>
              <a:rPr lang="en-US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Sustainable Cities and Societies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48, 101598.</a:t>
            </a:r>
            <a:endParaRPr lang="en-US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[5] Schaller, B. (2018). </a:t>
            </a:r>
            <a:r>
              <a:rPr lang="en-US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Street smart: The confluence of changing consumer behavior and disruptive technology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Island Press.</a:t>
            </a:r>
            <a:endParaRPr lang="en-US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[6] Chen, S., Wang, W., Li, X., Liu, X., &amp; Wang, F. (2020). A multi-objective parking space allocation optimization method for university campuses. </a:t>
            </a:r>
            <a:r>
              <a:rPr lang="en-US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Computers &amp; Industrial Engineering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147, 106682.</a:t>
            </a:r>
            <a:endParaRPr lang="en-US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[7] Zhou, Y., Sun, Y., Guo, Y., &amp; Liu, Y. (2020). Deep learning for real-time parking occupancy detection with wide-area aerial images. </a:t>
            </a:r>
            <a:r>
              <a:rPr lang="en-US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IEEE Transactions on Intelligent Transportation Systems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21(11), 5229-5241.</a:t>
            </a:r>
            <a:endParaRPr lang="en-US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[8] Qin, Z., Yu, L., Liu, Y., &amp; Wang, X. (2019). A survey of intelligent parking systems based on wireless sensor networks. </a:t>
            </a:r>
            <a:r>
              <a:rPr lang="en-US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IEEE Access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7, 138047-138071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252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DBA148-BAF1-F96A-54DD-1584FA33DE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A2D937-D44B-7C5B-910E-E07631EEE8EE}"/>
              </a:ext>
            </a:extLst>
          </p:cNvPr>
          <p:cNvSpPr txBox="1"/>
          <p:nvPr/>
        </p:nvSpPr>
        <p:spPr>
          <a:xfrm>
            <a:off x="944851" y="0"/>
            <a:ext cx="7852656" cy="457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Economic Analysis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refrence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</a:t>
            </a:r>
            <a:endParaRPr lang="en-US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AAEC42-657B-72CB-D827-7A4D1CF25550}"/>
              </a:ext>
            </a:extLst>
          </p:cNvPr>
          <p:cNvSpPr txBox="1"/>
          <p:nvPr/>
        </p:nvSpPr>
        <p:spPr>
          <a:xfrm>
            <a:off x="1298180" y="455149"/>
            <a:ext cx="667111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10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accent6">
                    <a:lumMod val="10000"/>
                  </a:schemeClr>
                </a:solidFill>
              </a:rPr>
              <a:t>www.fixr.com</a:t>
            </a:r>
            <a:r>
              <a:rPr lang="en-US" dirty="0">
                <a:solidFill>
                  <a:schemeClr val="accent6">
                    <a:lumMod val="10000"/>
                  </a:schemeClr>
                </a:solidFill>
              </a:rPr>
              <a:t>/costs/</a:t>
            </a:r>
            <a:r>
              <a:rPr lang="en-US" dirty="0" err="1">
                <a:solidFill>
                  <a:schemeClr val="accent6">
                    <a:lumMod val="10000"/>
                  </a:schemeClr>
                </a:solidFill>
              </a:rPr>
              <a:t>build-parking-garage#traditional-vs-precast-garage-cost</a:t>
            </a:r>
            <a:endParaRPr lang="en-US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34BAA6-4E19-CD1A-2D30-ACBC6F77FE6C}"/>
              </a:ext>
            </a:extLst>
          </p:cNvPr>
          <p:cNvSpPr txBox="1"/>
          <p:nvPr/>
        </p:nvSpPr>
        <p:spPr>
          <a:xfrm>
            <a:off x="944850" y="861631"/>
            <a:ext cx="7251377" cy="5060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74295" lvl="0" indent="-342900" algn="just">
              <a:lnSpc>
                <a:spcPct val="96000"/>
              </a:lnSpc>
              <a:spcBef>
                <a:spcPts val="540"/>
              </a:spcBef>
              <a:spcAft>
                <a:spcPts val="0"/>
              </a:spcAft>
              <a:buSzPts val="800"/>
              <a:buFont typeface="Times New Roman" panose="02020603050405020304" pitchFamily="18" charset="0"/>
              <a:buAutoNum type="arabicPeriod"/>
              <a:tabLst>
                <a:tab pos="307975" algn="l"/>
              </a:tabLst>
            </a:pPr>
            <a:r>
              <a:rPr lang="en-US" sz="1400" dirty="0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M. S. Smith and T. A. Butcher, "How Far Should Parkers Have to Walk?" 2008 [Online]. Available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4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/>
              </a:rPr>
              <a:t>http://worldcat.org/oclc/3041176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1685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1165475" y="354513"/>
            <a:ext cx="6858000" cy="68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PROJECT OUTLINE</a:t>
            </a:r>
            <a:br>
              <a:rPr lang="en" dirty="0"/>
            </a:br>
            <a:endParaRPr sz="1400" dirty="0">
              <a:solidFill>
                <a:srgbClr val="0070C0"/>
              </a:solidFill>
            </a:endParaRPr>
          </a:p>
        </p:txBody>
      </p:sp>
      <p:sp>
        <p:nvSpPr>
          <p:cNvPr id="163" name="Google Shape;163;p2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7" name="Google Shape;71;p12">
            <a:extLst>
              <a:ext uri="{FF2B5EF4-FFF2-40B4-BE49-F238E27FC236}">
                <a16:creationId xmlns:a16="http://schemas.microsoft.com/office/drawing/2014/main" id="{59DBCB48-B952-40AB-CF1B-EC8C0D5E0BDB}"/>
              </a:ext>
            </a:extLst>
          </p:cNvPr>
          <p:cNvSpPr txBox="1">
            <a:spLocks/>
          </p:cNvSpPr>
          <p:nvPr/>
        </p:nvSpPr>
        <p:spPr>
          <a:xfrm>
            <a:off x="1485901" y="744790"/>
            <a:ext cx="4099559" cy="4132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Motivation and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Literature Study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Project Scope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UTC Background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Analysis Methodology RQ1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Limitations and Assumptions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Data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Report &amp;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Analysis Methodology RQ2 &amp;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Data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Analysis Results</a:t>
            </a:r>
          </a:p>
          <a:p>
            <a:endParaRPr lang="en-US" sz="1400" dirty="0"/>
          </a:p>
          <a:p>
            <a:endParaRPr lang="en-US" sz="2400" dirty="0"/>
          </a:p>
          <a:p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86DBAE-3B8B-1DD2-3F1D-D59FE87953F9}"/>
              </a:ext>
            </a:extLst>
          </p:cNvPr>
          <p:cNvSpPr txBox="1"/>
          <p:nvPr/>
        </p:nvSpPr>
        <p:spPr>
          <a:xfrm>
            <a:off x="5585460" y="903208"/>
            <a:ext cx="293769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Conclusion and Recommendations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Future Potential Research Area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n-lt"/>
              </a:rPr>
              <a:t>Comparative Cost Analysis</a:t>
            </a:r>
          </a:p>
        </p:txBody>
      </p:sp>
    </p:spTree>
    <p:extLst>
      <p:ext uri="{BB962C8B-B14F-4D97-AF65-F5344CB8AC3E}">
        <p14:creationId xmlns:p14="http://schemas.microsoft.com/office/powerpoint/2010/main" val="305603071"/>
      </p:ext>
    </p:extLst>
  </p:cSld>
  <p:clrMapOvr>
    <a:masterClrMapping/>
  </p:clrMapOvr>
  <p:transition advTm="25380">
    <p:fade thruBlk="1"/>
  </p:transition>
  <p:extLst>
    <p:ext uri="{3A86A75C-4F4B-4683-9AE1-C65F6400EC91}">
      <p14:laserTraceLst xmlns:p14="http://schemas.microsoft.com/office/powerpoint/2010/main">
        <p14:tracePtLst>
          <p14:tracePt t="22162" x="3094038" y="5043488"/>
          <p14:tracePt t="22171" x="3114675" y="4964113"/>
          <p14:tracePt t="22180" x="3133725" y="4905375"/>
          <p14:tracePt t="22191" x="3140075" y="4851400"/>
          <p14:tracePt t="22199" x="3179763" y="4752975"/>
          <p14:tracePt t="22210" x="3213100" y="4673600"/>
          <p14:tracePt t="22219" x="3246438" y="4546600"/>
          <p14:tracePt t="22230" x="3292475" y="4427538"/>
          <p14:tracePt t="22239" x="3340100" y="4308475"/>
          <p14:tracePt t="22248" x="3365500" y="4248150"/>
          <p14:tracePt t="22258" x="3386138" y="4189413"/>
          <p14:tracePt t="22267" x="3398838" y="4156075"/>
          <p14:tracePt t="22278" x="3419475" y="4143375"/>
          <p14:tracePt t="22287" x="3432175" y="4122738"/>
          <p14:tracePt t="22298" x="3452813" y="4095750"/>
          <p14:tracePt t="22306" x="3525838" y="4037013"/>
          <p14:tracePt t="22315" x="3611563" y="3970338"/>
          <p14:tracePt t="22325" x="3730625" y="3878263"/>
          <p14:tracePt t="22335" x="3922713" y="3724275"/>
          <p14:tracePt t="22346" x="4121150" y="3559175"/>
          <p14:tracePt t="22355" x="4319588" y="3387725"/>
          <p14:tracePt t="22366" x="4525963" y="3221038"/>
          <p14:tracePt t="22375" x="4611688" y="3135313"/>
          <p14:tracePt t="22383" x="4737100" y="3049588"/>
          <p14:tracePt t="22393" x="4903788" y="2943225"/>
          <p14:tracePt t="22403" x="5062538" y="2849563"/>
          <p14:tracePt t="22663" x="5062538" y="2843213"/>
          <p14:tracePt t="22674" x="5062538" y="2824163"/>
          <p14:tracePt t="22682" x="5068888" y="2770188"/>
          <p14:tracePt t="22692" x="5129213" y="2498725"/>
          <p14:tracePt t="22701" x="5194300" y="2187575"/>
          <p14:tracePt t="22712" x="5300663" y="1828800"/>
          <p14:tracePt t="22721" x="5480050" y="1319213"/>
          <p14:tracePt t="22730" x="5672138" y="847725"/>
          <p14:tracePt t="22742" x="5830888" y="536575"/>
          <p14:tracePt t="22750" x="6003925" y="244475"/>
          <p14:tracePt t="24138" x="7196138" y="46038"/>
          <p14:tracePt t="24138" x="7189788" y="85725"/>
          <p14:tracePt t="24138" x="7175500" y="106363"/>
          <p14:tracePt t="24138" x="7169150" y="139700"/>
          <p14:tracePt t="24138" x="7169150" y="146050"/>
          <p14:tracePt t="24138" x="7169150" y="152400"/>
          <p14:tracePt t="24138" x="7169150" y="165100"/>
          <p14:tracePt t="24138" x="7169150" y="179388"/>
          <p14:tracePt t="24138" x="7175500" y="192088"/>
          <p14:tracePt t="24138" x="7175500" y="204788"/>
          <p14:tracePt t="24138" x="7183438" y="219075"/>
          <p14:tracePt t="24138" x="7189788" y="231775"/>
          <p14:tracePt t="24138" x="7189788" y="258763"/>
          <p14:tracePt t="24138" x="7202488" y="285750"/>
          <p14:tracePt t="24138" x="7223125" y="357188"/>
          <p14:tracePt t="24138" x="7254875" y="417513"/>
          <p14:tracePt t="24138" x="7269163" y="463550"/>
          <p14:tracePt t="24138" x="7288213" y="503238"/>
          <p14:tracePt t="24138" x="7302500" y="530225"/>
          <p14:tracePt t="24138" x="7308850" y="557213"/>
          <p14:tracePt t="24138" x="7327900" y="569913"/>
          <p14:tracePt t="24138" x="7335838" y="590550"/>
          <p14:tracePt t="24138" x="7335838" y="603250"/>
          <p14:tracePt t="24138" x="7342188" y="609600"/>
          <p14:tracePt t="24138" x="7348538" y="615950"/>
          <p14:tracePt t="24138" x="7348538" y="622300"/>
          <p14:tracePt t="24138" x="7354888" y="630238"/>
          <p14:tracePt t="24138" x="7361238" y="636588"/>
          <p14:tracePt t="24138" x="7361238" y="642938"/>
          <p14:tracePt t="24138" x="7367588" y="642938"/>
          <p14:tracePt t="24138" x="7381875" y="642938"/>
          <p14:tracePt t="24138" x="7388225" y="642938"/>
          <p14:tracePt t="24138" x="7415213" y="642938"/>
          <p14:tracePt t="24138" x="7440613" y="649288"/>
          <p14:tracePt t="24138" x="7488238" y="663575"/>
          <p14:tracePt t="24138" x="7534275" y="676275"/>
          <p14:tracePt t="24138" x="7573963" y="676275"/>
          <p14:tracePt t="24138" x="7599363" y="688975"/>
          <p14:tracePt t="24138" x="7646988" y="695325"/>
          <p14:tracePt t="24138" x="7686675" y="695325"/>
          <p14:tracePt t="24138" x="7726363" y="695325"/>
          <p14:tracePt t="24138" x="7766050" y="695325"/>
          <p14:tracePt t="24138" x="7799388" y="695325"/>
          <p14:tracePt t="24138" x="7818438" y="695325"/>
          <p14:tracePt t="24138" x="7851775" y="688975"/>
          <p14:tracePt t="24138" x="7897813" y="655638"/>
          <p14:tracePt t="24138" x="7931150" y="642938"/>
          <p14:tracePt t="24138" x="7991475" y="603250"/>
          <p14:tracePt t="24138" x="8037513" y="563563"/>
          <p14:tracePt t="24138" x="8097838" y="536575"/>
          <p14:tracePt t="24138" x="8169275" y="484188"/>
          <p14:tracePt t="24138" x="8229600" y="444500"/>
          <p14:tracePt t="24138" x="8275638" y="404813"/>
          <p14:tracePt t="24138" x="8321675" y="365125"/>
          <p14:tracePt t="24138" x="8375650" y="331788"/>
          <p14:tracePt t="24138" x="8402638" y="285750"/>
          <p14:tracePt t="24138" x="8421688" y="258763"/>
          <p14:tracePt t="24138" x="8448675" y="238125"/>
          <p14:tracePt t="24138" x="8467725" y="219075"/>
          <p14:tracePt t="24138" x="8482013" y="198438"/>
          <p14:tracePt t="24138" x="8488363" y="192088"/>
          <p14:tracePt t="24138" x="8494713" y="185738"/>
          <p14:tracePt t="24138" x="8501063" y="173038"/>
          <p14:tracePt t="24138" x="8507413" y="173038"/>
          <p14:tracePt t="24138" x="8513763" y="173038"/>
          <p14:tracePt t="24138" x="8513763" y="165100"/>
          <p14:tracePt t="24138" x="8521700" y="165100"/>
          <p14:tracePt t="24138" x="8513763" y="165100"/>
          <p14:tracePt t="24138" x="8501063" y="173038"/>
          <p14:tracePt t="24138" x="8474075" y="185738"/>
          <p14:tracePt t="24138" x="8461375" y="192088"/>
          <p14:tracePt t="24138" x="8442325" y="198438"/>
          <p14:tracePt t="24138" x="8428038" y="204788"/>
          <p14:tracePt t="24138" x="8415338" y="204788"/>
          <p14:tracePt t="24138" x="8402638" y="212725"/>
          <p14:tracePt t="24138" x="8394700" y="212725"/>
          <p14:tracePt t="24138" x="8382000" y="219075"/>
          <p14:tracePt t="24138" x="8375650" y="219075"/>
          <p14:tracePt t="24138" x="8369300" y="219075"/>
          <p14:tracePt t="24138" x="8361363" y="225425"/>
          <p14:tracePt t="24138" x="8355013" y="225425"/>
          <p14:tracePt t="24138" x="8348663" y="225425"/>
          <p14:tracePt t="24138" x="8335963" y="225425"/>
          <p14:tracePt t="24138" x="8329613" y="225425"/>
          <p14:tracePt t="24138" x="8321675" y="225425"/>
          <p14:tracePt t="24138" x="8315325" y="225425"/>
          <p14:tracePt t="24138" x="8308975" y="225425"/>
          <p14:tracePt t="24138" x="8302625" y="225425"/>
          <p14:tracePt t="24138" x="8296275" y="225425"/>
          <p14:tracePt t="24138" x="8289925" y="225425"/>
          <p14:tracePt t="24138" x="8281988" y="225425"/>
          <p14:tracePt t="24138" x="8281988" y="219075"/>
          <p14:tracePt t="24138" x="8281988" y="204788"/>
          <p14:tracePt t="24138" x="8281988" y="198438"/>
          <p14:tracePt t="24138" x="8281988" y="192088"/>
          <p14:tracePt t="24138" x="8289925" y="173038"/>
          <p14:tracePt t="24138" x="8302625" y="165100"/>
          <p14:tracePt t="24138" x="8321675" y="139700"/>
          <p14:tracePt t="24138" x="8342313" y="125413"/>
          <p14:tracePt t="24138" x="8375650" y="112713"/>
          <p14:tracePt t="24138" x="8408988" y="85725"/>
          <p14:tracePt t="24138" x="8442325" y="66675"/>
          <p14:tracePt t="24138" x="8482013" y="60325"/>
          <p14:tracePt t="24138" x="8513763" y="46038"/>
          <p14:tracePt t="24138" x="8547100" y="39688"/>
          <p14:tracePt t="24138" x="8567738" y="26988"/>
          <p14:tracePt t="24138" x="8580438" y="20638"/>
          <p14:tracePt t="24138" x="8607425" y="12700"/>
          <p14:tracePt t="24138" x="8620125" y="6350"/>
          <p14:tracePt t="24138" x="8640763" y="0"/>
          <p14:tracePt t="24138" x="8580438" y="73025"/>
          <p14:tracePt t="24138" x="8521700" y="119063"/>
          <p14:tracePt t="24138" x="8461375" y="173038"/>
          <p14:tracePt t="24138" x="8402638" y="212725"/>
          <p14:tracePt t="24138" x="8342313" y="252413"/>
          <p14:tracePt t="24138" x="8281988" y="285750"/>
          <p14:tracePt t="24138" x="8208963" y="331788"/>
          <p14:tracePt t="24138" x="8097838" y="411163"/>
          <p14:tracePt t="24138" x="7985125" y="490538"/>
          <p14:tracePt t="24138" x="7832725" y="603250"/>
          <p14:tracePt t="24138" x="7607300" y="801688"/>
          <p14:tracePt t="24138" x="7434263" y="928688"/>
          <p14:tracePt t="24138" x="7321550" y="1020763"/>
          <p14:tracePt t="24138" x="7183438" y="1106488"/>
          <p14:tracePt t="24138" x="7110413" y="1166813"/>
          <p14:tracePt t="24138" x="7004050" y="1233488"/>
          <p14:tracePt t="24138" x="6937375" y="1298575"/>
          <p14:tracePt t="24138" x="6878638" y="1338263"/>
          <p14:tracePt t="24138" x="6818313" y="1377950"/>
          <p14:tracePt t="24138" x="6772275" y="1419225"/>
          <p14:tracePt t="24138" x="6732588" y="1450975"/>
          <p14:tracePt t="24138" x="6684963" y="1490663"/>
          <p14:tracePt t="24138" x="6653213" y="1524000"/>
          <p14:tracePt t="24138" x="6626225" y="1550988"/>
          <p14:tracePt t="24138" x="6605588" y="1563688"/>
          <p14:tracePt t="24138" x="6592888" y="1577975"/>
          <p14:tracePt t="24138" x="6580188" y="1584325"/>
          <p14:tracePt t="24138" x="6565900" y="1603375"/>
          <p14:tracePt t="24138" x="6553200" y="1611313"/>
          <p14:tracePt t="24138" x="6553200" y="1597025"/>
          <p14:tracePt t="24138" x="6553200" y="1584325"/>
          <p14:tracePt t="24138" x="6559550" y="1571625"/>
          <p14:tracePt t="24138" x="6565900" y="1550988"/>
          <p14:tracePt t="24138" x="6573838" y="1524000"/>
          <p14:tracePt t="24138" x="6580188" y="1498600"/>
          <p14:tracePt t="24138" x="6599238" y="1425575"/>
          <p14:tracePt t="24138" x="6605588" y="1371600"/>
          <p14:tracePt t="24138" x="6619875" y="1338263"/>
          <p14:tracePt t="24138" x="6626225" y="1298575"/>
          <p14:tracePt t="24138" x="6632575" y="1265238"/>
          <p14:tracePt t="24138" x="6632575" y="1252538"/>
          <p14:tracePt t="24138" x="6632575" y="1233488"/>
          <p14:tracePt t="24138" x="6638925" y="1219200"/>
          <p14:tracePt t="24138" x="6638925" y="1212850"/>
          <p14:tracePt t="24138" x="6638925" y="1200150"/>
          <p14:tracePt t="24138" x="6645275" y="1200150"/>
          <p14:tracePt t="24138" x="6645275" y="1193800"/>
          <p14:tracePt t="24138" x="6645275" y="1185863"/>
          <p14:tracePt t="24138" x="6653213" y="1179513"/>
          <p14:tracePt t="24138" x="6665913" y="1166813"/>
          <p14:tracePt t="24138" x="6678613" y="1152525"/>
          <p14:tracePt t="24138" x="6699250" y="1127125"/>
          <p14:tracePt t="24138" x="6711950" y="1106488"/>
          <p14:tracePt t="24138" x="6745288" y="1081088"/>
          <p14:tracePt t="24138" x="6772275" y="1066800"/>
          <p14:tracePt t="24138" x="6784975" y="1054100"/>
          <p14:tracePt t="24138" x="6805613" y="1033463"/>
          <p14:tracePt t="24138" x="6818313" y="1027113"/>
          <p14:tracePt t="24138" x="6831013" y="1014413"/>
          <p14:tracePt t="24138" x="6837363" y="1000125"/>
          <p14:tracePt t="24138" x="6858000" y="993775"/>
          <p14:tracePt t="24138" x="6870700" y="981075"/>
          <p14:tracePt t="24138" x="6878638" y="968375"/>
          <p14:tracePt t="24138" x="6884988" y="960438"/>
          <p14:tracePt t="24138" x="6884988" y="947738"/>
          <p14:tracePt t="24138" x="6891338" y="941388"/>
          <p14:tracePt t="24138" x="6897688" y="935038"/>
          <p14:tracePt t="24138" x="6910388" y="928688"/>
          <p14:tracePt t="24138" x="6910388" y="920750"/>
          <p14:tracePt t="24138" x="6918325" y="908050"/>
          <p14:tracePt t="24138" x="6918325" y="901700"/>
          <p14:tracePt t="24138" x="6924675" y="901700"/>
          <p14:tracePt t="24138" x="6924675" y="895350"/>
          <p14:tracePt t="24138" x="6924675" y="887413"/>
          <p14:tracePt t="24138" x="6931025" y="887413"/>
          <p14:tracePt t="24138" x="6924675" y="887413"/>
          <p14:tracePt t="24138" x="6918325" y="887413"/>
          <p14:tracePt t="24138" x="6918325" y="895350"/>
          <p14:tracePt t="24138" x="6910388" y="895350"/>
          <p14:tracePt t="24138" x="6904038" y="895350"/>
          <p14:tracePt t="24138" x="6897688" y="895350"/>
          <p14:tracePt t="24138" x="6891338" y="895350"/>
          <p14:tracePt t="24138" x="6884988" y="895350"/>
          <p14:tracePt t="24138" x="6878638" y="895350"/>
          <p14:tracePt t="24138" x="6870700" y="895350"/>
          <p14:tracePt t="24138" x="6864350" y="895350"/>
          <p14:tracePt t="24138" x="6858000" y="895350"/>
          <p14:tracePt t="24138" x="6851650" y="895350"/>
          <p14:tracePt t="24138" x="6837363" y="895350"/>
          <p14:tracePt t="24138" x="6831013" y="895350"/>
          <p14:tracePt t="24138" x="6824663" y="895350"/>
          <p14:tracePt t="24138" x="6811963" y="895350"/>
          <p14:tracePt t="24138" x="6805613" y="895350"/>
          <p14:tracePt t="24138" x="6797675" y="895350"/>
          <p14:tracePt t="24138" x="6791325" y="895350"/>
          <p14:tracePt t="24138" x="6784975" y="895350"/>
          <p14:tracePt t="24138" x="6778625" y="895350"/>
          <p14:tracePt t="24138" x="6772275" y="895350"/>
          <p14:tracePt t="24138" x="6765925" y="895350"/>
          <p14:tracePt t="24138" x="6757988" y="895350"/>
          <p14:tracePt t="24138" x="6751638" y="895350"/>
          <p14:tracePt t="24138" x="6745288" y="895350"/>
          <p14:tracePt t="24138" x="6751638" y="887413"/>
          <p14:tracePt t="24138" x="6757988" y="887413"/>
          <p14:tracePt t="24138" x="6765925" y="887413"/>
          <p14:tracePt t="24138" x="6772275" y="887413"/>
          <p14:tracePt t="24138" x="6778625" y="887413"/>
          <p14:tracePt t="24138" x="6778625" y="895350"/>
          <p14:tracePt t="24138" x="6784975" y="895350"/>
          <p14:tracePt t="24138" x="6784975" y="901700"/>
          <p14:tracePt t="24138" x="6784975" y="908050"/>
          <p14:tracePt t="24138" x="6784975" y="914400"/>
          <p14:tracePt t="24138" x="6784975" y="920750"/>
          <p14:tracePt t="24138" x="6784975" y="928688"/>
          <p14:tracePt t="24138" x="6784975" y="935038"/>
          <p14:tracePt t="24138" x="6784975" y="941388"/>
          <p14:tracePt t="24138" x="6784975" y="947738"/>
          <p14:tracePt t="24138" x="6791325" y="954088"/>
          <p14:tracePt t="24138" x="6791325" y="960438"/>
          <p14:tracePt t="24138" x="6791325" y="954088"/>
          <p14:tracePt t="24138" x="6791325" y="941388"/>
          <p14:tracePt t="24138" x="6791325" y="935038"/>
          <p14:tracePt t="24138" x="6791325" y="920750"/>
          <p14:tracePt t="24138" x="6791325" y="901700"/>
          <p14:tracePt t="24138" x="6784975" y="881063"/>
          <p14:tracePt t="24138" x="6784975" y="868363"/>
          <p14:tracePt t="24138" x="6778625" y="822325"/>
          <p14:tracePt t="24138" x="6772275" y="801688"/>
          <p14:tracePt t="24138" x="6757988" y="762000"/>
          <p14:tracePt t="24138" x="6751638" y="742950"/>
          <p14:tracePt t="24138" x="6745288" y="709613"/>
          <p14:tracePt t="24138" x="6745288" y="688975"/>
          <p14:tracePt t="24138" x="6738938" y="669925"/>
          <p14:tracePt t="24138" x="6732588" y="642938"/>
          <p14:tracePt t="24138" x="6726238" y="630238"/>
          <p14:tracePt t="24138" x="6726238" y="609600"/>
          <p14:tracePt t="24138" x="6718300" y="590550"/>
          <p14:tracePt t="24138" x="6711950" y="563563"/>
          <p14:tracePt t="24138" x="6699250" y="523875"/>
          <p14:tracePt t="24138" x="6692900" y="496888"/>
          <p14:tracePt t="24138" x="6684963" y="463550"/>
          <p14:tracePt t="24138" x="6678613" y="430213"/>
          <p14:tracePt t="24138" x="6672263" y="404813"/>
          <p14:tracePt t="24138" x="6665913" y="371475"/>
          <p14:tracePt t="24138" x="6665913" y="350838"/>
          <p14:tracePt t="24138" x="6665913" y="331788"/>
          <p14:tracePt t="24138" x="6659563" y="325438"/>
          <p14:tracePt t="24138" x="6659563" y="311150"/>
          <p14:tracePt t="24138" x="6653213" y="298450"/>
          <p14:tracePt t="24138" x="6653213" y="292100"/>
          <p14:tracePt t="24138" x="6653213" y="277813"/>
          <p14:tracePt t="24138" x="6645275" y="277813"/>
          <p14:tracePt t="24138" x="6645275" y="265113"/>
          <p14:tracePt t="24138" x="6645275" y="258763"/>
          <p14:tracePt t="24138" x="6645275" y="252413"/>
          <p14:tracePt t="24138" x="6645275" y="244475"/>
          <p14:tracePt t="24138" x="6645275" y="238125"/>
          <p14:tracePt t="24138" x="6638925" y="238125"/>
          <p14:tracePt t="24138" x="6632575" y="219075"/>
          <p14:tracePt t="24138" x="6626225" y="198438"/>
          <p14:tracePt t="24138" x="6619875" y="179388"/>
          <p14:tracePt t="24138" x="6619875" y="146050"/>
          <p14:tracePt t="24138" x="6605588" y="112713"/>
          <p14:tracePt t="24138" x="6592888" y="92075"/>
          <p14:tracePt t="24138" x="6586538" y="79375"/>
          <p14:tracePt t="24138" x="6586538" y="66675"/>
          <p14:tracePt t="24138" x="6580188" y="52388"/>
          <p14:tracePt t="24138" x="6573838" y="39688"/>
          <p14:tracePt t="24138" x="6565900" y="26988"/>
          <p14:tracePt t="24138" x="6559550" y="12700"/>
          <p14:tracePt t="24138" x="6553200" y="0"/>
          <p14:tracePt t="24138" x="6526213" y="6350"/>
          <p14:tracePt t="24138" x="6526213" y="12700"/>
          <p14:tracePt t="24138" x="6526213" y="20638"/>
          <p14:tracePt t="24138" x="6526213" y="26988"/>
          <p14:tracePt t="24138" x="6526213" y="33338"/>
          <p14:tracePt t="24138" x="6526213" y="39688"/>
          <p14:tracePt t="24138" x="6526213" y="46038"/>
          <p14:tracePt t="24138" x="6526213" y="52388"/>
          <p14:tracePt t="24138" x="6526213" y="46038"/>
          <p14:tracePt t="24138" x="6526213" y="39688"/>
          <p14:tracePt t="24138" x="6526213" y="33338"/>
          <p14:tracePt t="24138" x="6526213" y="26988"/>
          <p14:tracePt t="24138" x="6526213" y="20638"/>
          <p14:tracePt t="24138" x="6526213" y="12700"/>
          <p14:tracePt t="24138" x="6526213" y="63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/>
        </p:nvSpPr>
        <p:spPr>
          <a:xfrm>
            <a:off x="526358" y="2279925"/>
            <a:ext cx="80250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bg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767D6B-75D4-F43D-D506-7BF822D63A35}"/>
              </a:ext>
            </a:extLst>
          </p:cNvPr>
          <p:cNvSpPr txBox="1"/>
          <p:nvPr/>
        </p:nvSpPr>
        <p:spPr>
          <a:xfrm>
            <a:off x="952769" y="18129"/>
            <a:ext cx="3201220" cy="5433988"/>
          </a:xfrm>
          <a:prstGeom prst="rect">
            <a:avLst/>
          </a:prstGeom>
          <a:gradFill>
            <a:gsLst>
              <a:gs pos="0">
                <a:srgbClr val="797979"/>
              </a:gs>
              <a:gs pos="100000">
                <a:schemeClr val="accent1">
                  <a:hueOff val="0"/>
                  <a:satOff val="0"/>
                  <a:lumOff val="0"/>
                  <a:alphaOff val="0"/>
                  <a:tint val="37000"/>
                  <a:satMod val="300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tint val="15000"/>
                  <a:satMod val="350000"/>
                </a:schemeClr>
              </a:gs>
            </a:gsLst>
            <a:lin ang="16200000" scaled="1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1600"/>
              </a:spcAft>
            </a:pPr>
            <a:r>
              <a:rPr lang="en-US" sz="2000" dirty="0">
                <a:solidFill>
                  <a:schemeClr val="accent1"/>
                </a:solidFill>
                <a:effectLst/>
                <a:latin typeface="+mj-lt"/>
                <a:ea typeface="Arial" panose="020B0604020202020204" pitchFamily="34" charset="0"/>
              </a:rPr>
              <a:t>MOTIVATION:</a:t>
            </a:r>
          </a:p>
          <a:p>
            <a:r>
              <a:rPr lang="en-US" sz="20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Recognizing the limitations of traditional methods reliant on manual observations and subjective assessments. </a:t>
            </a:r>
          </a:p>
          <a:p>
            <a:pPr algn="just"/>
            <a:endParaRPr lang="en-US" sz="2000" dirty="0">
              <a:solidFill>
                <a:schemeClr val="tx1">
                  <a:lumMod val="90000"/>
                  <a:lumOff val="10000"/>
                </a:schemeClr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I’m inspired </a:t>
            </a:r>
            <a:r>
              <a:rPr lang="en-US" sz="2000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by the transformative potential that analytical solutions can offer to an organization’s Decision making process.</a:t>
            </a:r>
          </a:p>
          <a:p>
            <a:pPr algn="just"/>
            <a:endParaRPr lang="en-US" sz="2000" dirty="0">
              <a:solidFill>
                <a:schemeClr val="bg1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1200" dirty="0">
                <a:solidFill>
                  <a:schemeClr val="accent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endParaRPr lang="en-US" sz="1200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endParaRPr lang="en-US" sz="12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DC86BD-D900-5334-C49F-B541EF15663C}"/>
              </a:ext>
            </a:extLst>
          </p:cNvPr>
          <p:cNvSpPr txBox="1"/>
          <p:nvPr/>
        </p:nvSpPr>
        <p:spPr>
          <a:xfrm>
            <a:off x="4391891" y="5067"/>
            <a:ext cx="4523509" cy="6049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000" dirty="0">
                <a:solidFill>
                  <a:schemeClr val="accent1"/>
                </a:solidFill>
                <a:latin typeface="+mj-lt"/>
              </a:rPr>
              <a:t>PROBLEM STATEMENT</a:t>
            </a:r>
            <a:r>
              <a:rPr lang="en-US" sz="2000" dirty="0">
                <a:solidFill>
                  <a:schemeClr val="accent1"/>
                </a:solidFill>
                <a:effectLst/>
                <a:latin typeface="+mj-lt"/>
                <a:ea typeface="Arial" panose="020B0604020202020204" pitchFamily="34" charset="0"/>
              </a:rPr>
              <a:t>: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UTC due to its prime location, exhibits unique land use patterns which project vast variabilities and complexities in the assessment of its parking usage.</a:t>
            </a:r>
          </a:p>
          <a:p>
            <a:endParaRPr lang="en-US" sz="2000" dirty="0">
              <a:solidFill>
                <a:schemeClr val="bg1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There is a significant prior research around development of parking demand predictions models, However very little to no models around varied factorial affect analysis on Lot usage.</a:t>
            </a:r>
          </a:p>
          <a:p>
            <a:endParaRPr lang="en-US" sz="2000" dirty="0">
              <a:solidFill>
                <a:schemeClr val="bg1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Determining and closing this gap is essential for enabling an informed direction towards optimizing parking management practices.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1200" dirty="0">
                <a:solidFill>
                  <a:schemeClr val="accent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endParaRPr lang="en-US" sz="1200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endParaRPr lang="en-US" sz="12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3217748"/>
      </p:ext>
    </p:extLst>
  </p:cSld>
  <p:clrMapOvr>
    <a:masterClrMapping/>
  </p:clrMapOvr>
  <p:transition advTm="80529">
    <p:fade thruBlk="1"/>
  </p:transition>
  <p:extLst>
    <p:ext uri="{E180D4A7-C9FB-4DFB-919C-405C955672EB}">
      <p14:showEvtLst xmlns:p14="http://schemas.microsoft.com/office/powerpoint/2010/main">
        <p14:playEvt time="6743" objId="2"/>
        <p14:stopEvt time="17123" objId="2"/>
        <p14:playEvt time="17124" objId="2"/>
        <p14:pauseEvt time="26758" objId="2"/>
        <p14:seekEvt time="26758" objId="2" seek="9636"/>
        <p14:resumeEvt time="26760" objId="2"/>
        <p14:stopEvt time="27710" objId="2"/>
        <p14:playEvt time="77831" objId="2"/>
        <p14:stopEvt time="80072" objId="2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C2902-F7C1-7BB8-4269-45A560A876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LITERATURE REVIEW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731B67-0789-FB49-AA44-3B6E05457D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7906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title"/>
          </p:nvPr>
        </p:nvSpPr>
        <p:spPr>
          <a:xfrm>
            <a:off x="1015252" y="557555"/>
            <a:ext cx="6767304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+mj-lt"/>
              </a:rPr>
              <a:t>RELEVANT LITERATURE AREAS INCLUDE:</a:t>
            </a:r>
            <a:endParaRPr sz="2000" dirty="0">
              <a:latin typeface="+mj-lt"/>
            </a:endParaRPr>
          </a:p>
        </p:txBody>
      </p:sp>
      <p:cxnSp>
        <p:nvCxnSpPr>
          <p:cNvPr id="222" name="Google Shape;222;p28"/>
          <p:cNvCxnSpPr>
            <a:cxnSpLocks/>
          </p:cNvCxnSpPr>
          <p:nvPr/>
        </p:nvCxnSpPr>
        <p:spPr>
          <a:xfrm flipV="1">
            <a:off x="1529306" y="2137270"/>
            <a:ext cx="0" cy="612902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223" name="Google Shape;223;p28"/>
          <p:cNvCxnSpPr>
            <a:cxnSpLocks/>
          </p:cNvCxnSpPr>
          <p:nvPr/>
        </p:nvCxnSpPr>
        <p:spPr>
          <a:xfrm flipV="1">
            <a:off x="1529306" y="1417320"/>
            <a:ext cx="0" cy="68395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E7DEDD6-7514-8796-20F7-A6FCB12BD062}"/>
              </a:ext>
            </a:extLst>
          </p:cNvPr>
          <p:cNvSpPr/>
          <p:nvPr/>
        </p:nvSpPr>
        <p:spPr>
          <a:xfrm>
            <a:off x="1728631" y="1357162"/>
            <a:ext cx="3166669" cy="35922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Prior studies on UTC parking.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29B6140-ABF5-B04A-17B6-9ECC11685C23}"/>
              </a:ext>
            </a:extLst>
          </p:cNvPr>
          <p:cNvSpPr/>
          <p:nvPr/>
        </p:nvSpPr>
        <p:spPr>
          <a:xfrm>
            <a:off x="1728631" y="2101270"/>
            <a:ext cx="4831071" cy="35922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+mn-lt"/>
                <a:ea typeface="Arial" panose="020B0604020202020204" pitchFamily="34" charset="0"/>
                <a:cs typeface="Times New Roman" panose="02020603050405020304" pitchFamily="18" charset="0"/>
              </a:rPr>
              <a:t>Previous research investigations on parking lot utilizations.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6A584AA-2641-9873-DCFC-351B02DF4E7C}"/>
              </a:ext>
            </a:extLst>
          </p:cNvPr>
          <p:cNvSpPr/>
          <p:nvPr/>
        </p:nvSpPr>
        <p:spPr>
          <a:xfrm>
            <a:off x="1728630" y="2835218"/>
            <a:ext cx="5281757" cy="35922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+mn-lt"/>
                <a:ea typeface="Arial" panose="020B0604020202020204" pitchFamily="34" charset="0"/>
                <a:cs typeface="Times New Roman" panose="02020603050405020304" pitchFamily="18" charset="0"/>
              </a:rPr>
              <a:t>Machine Learning Algorithms and Parking Management.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C325AE2-9599-8E7B-C593-C511C79A2D64}"/>
              </a:ext>
            </a:extLst>
          </p:cNvPr>
          <p:cNvSpPr/>
          <p:nvPr/>
        </p:nvSpPr>
        <p:spPr>
          <a:xfrm>
            <a:off x="1728630" y="3573744"/>
            <a:ext cx="6206634" cy="35922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+mn-lt"/>
              </a:rPr>
              <a:t>Smart parking sensors, technologies and applications for open parking lots.</a:t>
            </a:r>
            <a:endParaRPr lang="en-US" sz="1400" dirty="0">
              <a:solidFill>
                <a:schemeClr val="bg1"/>
              </a:solidFill>
              <a:effectLst/>
              <a:latin typeface="+mn-lt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F902250-5A9D-F99A-E48D-BE743DF7E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072" y="1284571"/>
            <a:ext cx="773980" cy="49747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201B5BB-E4AC-25BC-9B3B-5D53412AB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808" y="1999133"/>
            <a:ext cx="553025" cy="5530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9570609-F429-EC68-CAEF-255039EF47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035" y="3437291"/>
            <a:ext cx="629325" cy="63213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A4DB5DA-0A64-46E3-8B0D-97C8E364F17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265" r="17681" b="28313"/>
          <a:stretch/>
        </p:blipFill>
        <p:spPr>
          <a:xfrm>
            <a:off x="7037656" y="2750172"/>
            <a:ext cx="604614" cy="564802"/>
          </a:xfrm>
          <a:prstGeom prst="rect">
            <a:avLst/>
          </a:prstGeom>
        </p:spPr>
      </p:pic>
      <p:cxnSp>
        <p:nvCxnSpPr>
          <p:cNvPr id="22" name="Google Shape;222;p28">
            <a:extLst>
              <a:ext uri="{FF2B5EF4-FFF2-40B4-BE49-F238E27FC236}">
                <a16:creationId xmlns:a16="http://schemas.microsoft.com/office/drawing/2014/main" id="{A9354308-E5BE-66BE-FA9F-4534EABD80CD}"/>
              </a:ext>
            </a:extLst>
          </p:cNvPr>
          <p:cNvCxnSpPr>
            <a:cxnSpLocks/>
          </p:cNvCxnSpPr>
          <p:nvPr/>
        </p:nvCxnSpPr>
        <p:spPr>
          <a:xfrm flipV="1">
            <a:off x="1529306" y="2835218"/>
            <a:ext cx="0" cy="672159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23" name="Google Shape;222;p28">
            <a:extLst>
              <a:ext uri="{FF2B5EF4-FFF2-40B4-BE49-F238E27FC236}">
                <a16:creationId xmlns:a16="http://schemas.microsoft.com/office/drawing/2014/main" id="{CFB9D0D3-ADD8-FE3B-F41A-E45BEA85522C}"/>
              </a:ext>
            </a:extLst>
          </p:cNvPr>
          <p:cNvCxnSpPr>
            <a:cxnSpLocks/>
          </p:cNvCxnSpPr>
          <p:nvPr/>
        </p:nvCxnSpPr>
        <p:spPr>
          <a:xfrm flipV="1">
            <a:off x="1529306" y="3573744"/>
            <a:ext cx="0" cy="612902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lg" len="lg"/>
            <a:tailEnd type="oval" w="lg" len="lg"/>
          </a:ln>
        </p:spPr>
      </p:cxnSp>
    </p:spTree>
    <p:extLst>
      <p:ext uri="{BB962C8B-B14F-4D97-AF65-F5344CB8AC3E}">
        <p14:creationId xmlns:p14="http://schemas.microsoft.com/office/powerpoint/2010/main" val="2155077953"/>
      </p:ext>
    </p:extLst>
  </p:cSld>
  <p:clrMapOvr>
    <a:masterClrMapping/>
  </p:clrMapOvr>
  <p:transition advTm="10737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71;p12">
            <a:extLst>
              <a:ext uri="{FF2B5EF4-FFF2-40B4-BE49-F238E27FC236}">
                <a16:creationId xmlns:a16="http://schemas.microsoft.com/office/drawing/2014/main" id="{FC0F9223-D7B3-FD13-3E96-15E24DCE3E0A}"/>
              </a:ext>
            </a:extLst>
          </p:cNvPr>
          <p:cNvSpPr txBox="1">
            <a:spLocks/>
          </p:cNvSpPr>
          <p:nvPr/>
        </p:nvSpPr>
        <p:spPr>
          <a:xfrm rot="16200000">
            <a:off x="-740178" y="3488917"/>
            <a:ext cx="2802080" cy="507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1400" dirty="0">
                <a:latin typeface="+mj-lt"/>
              </a:rPr>
              <a:t>What does the prior studies on</a:t>
            </a:r>
          </a:p>
          <a:p>
            <a:r>
              <a:rPr lang="en-US" sz="1400" dirty="0">
                <a:latin typeface="+mj-lt"/>
              </a:rPr>
              <a:t> UTC Parking demonstrate?</a:t>
            </a:r>
          </a:p>
          <a:p>
            <a:endParaRPr lang="en-US" sz="2400" dirty="0"/>
          </a:p>
          <a:p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92BC61-189F-EEB8-5819-4546D1F03107}"/>
              </a:ext>
            </a:extLst>
          </p:cNvPr>
          <p:cNvSpPr txBox="1"/>
          <p:nvPr/>
        </p:nvSpPr>
        <p:spPr>
          <a:xfrm>
            <a:off x="1089668" y="144130"/>
            <a:ext cx="4024209" cy="49596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1600"/>
              </a:spcAft>
            </a:pPr>
            <a:r>
              <a:rPr lang="en-US" sz="2000" dirty="0">
                <a:solidFill>
                  <a:schemeClr val="accent1"/>
                </a:solidFill>
                <a:effectLst/>
                <a:latin typeface="+mj-lt"/>
                <a:ea typeface="Arial" panose="020B0604020202020204" pitchFamily="34" charset="0"/>
              </a:rPr>
              <a:t>UTC Campus Area Findings (2018): </a:t>
            </a:r>
            <a:r>
              <a:rPr lang="en-US" sz="2000" dirty="0">
                <a:solidFill>
                  <a:schemeClr val="accent1"/>
                </a:solidFill>
                <a:latin typeface="+mj-lt"/>
                <a:ea typeface="Arial" panose="020B0604020202020204" pitchFamily="34" charset="0"/>
              </a:rPr>
              <a:t>S</a:t>
            </a:r>
            <a:r>
              <a:rPr lang="en-US" sz="2000" dirty="0">
                <a:solidFill>
                  <a:schemeClr val="accent1"/>
                </a:solidFill>
                <a:effectLst/>
                <a:latin typeface="+mj-lt"/>
                <a:ea typeface="Arial" panose="020B0604020202020204" pitchFamily="34" charset="0"/>
              </a:rPr>
              <a:t>tudy by the CPA &amp; River City Company.</a:t>
            </a:r>
          </a:p>
          <a:p>
            <a:pPr>
              <a:spcAft>
                <a:spcPts val="1600"/>
              </a:spcAft>
            </a:pPr>
            <a:r>
              <a:rPr lang="en-US" sz="2000" dirty="0">
                <a:solidFill>
                  <a:schemeClr val="bg1"/>
                </a:solidFill>
                <a:latin typeface="+mn-lt"/>
                <a:ea typeface="Arial" panose="020B0604020202020204" pitchFamily="34" charset="0"/>
              </a:rPr>
              <a:t>The study was then considering UTC's 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Arial" panose="020B0604020202020204" pitchFamily="34" charset="0"/>
              </a:rPr>
              <a:t>15,000 </a:t>
            </a:r>
            <a:r>
              <a:rPr lang="en-US" sz="2000" dirty="0">
                <a:solidFill>
                  <a:schemeClr val="bg1"/>
                </a:solidFill>
                <a:latin typeface="+mn-lt"/>
                <a:ea typeface="Arial" panose="020B0604020202020204" pitchFamily="34" charset="0"/>
              </a:rPr>
              <a:t>student growth as the biggest future traffic concern in this area.</a:t>
            </a:r>
          </a:p>
          <a:p>
            <a:pPr>
              <a:spcAft>
                <a:spcPts val="160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The study points that UTC can only handle its future growth only with the implementation of 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Times New Roman" panose="02020603050405020304" pitchFamily="18" charset="0"/>
              </a:rPr>
              <a:t>right strategies</a:t>
            </a: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.</a:t>
            </a:r>
          </a:p>
          <a:p>
            <a:pPr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</a:pPr>
            <a:endParaRPr lang="en-US" sz="2000" dirty="0">
              <a:solidFill>
                <a:schemeClr val="bg1"/>
              </a:solidFill>
              <a:effectLst/>
              <a:latin typeface="+mn-lt"/>
              <a:ea typeface="Times New Roman" panose="02020603050405020304" pitchFamily="18" charset="0"/>
            </a:endParaRPr>
          </a:p>
          <a:p>
            <a:pPr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</a:pPr>
            <a:endParaRPr lang="en-US" sz="2000" dirty="0">
              <a:solidFill>
                <a:schemeClr val="bg1"/>
              </a:solidFill>
              <a:effectLst/>
              <a:latin typeface="+mn-lt"/>
              <a:ea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E0D47D-C376-422B-924F-38EDD99A9145}"/>
              </a:ext>
            </a:extLst>
          </p:cNvPr>
          <p:cNvSpPr txBox="1"/>
          <p:nvPr/>
        </p:nvSpPr>
        <p:spPr>
          <a:xfrm>
            <a:off x="5154694" y="4264728"/>
            <a:ext cx="39474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  <a:latin typeface="+mn-lt"/>
                <a:ea typeface="Times New Roman" panose="02020603050405020304" pitchFamily="18" charset="0"/>
              </a:rPr>
              <a:t>A</a:t>
            </a:r>
            <a:r>
              <a:rPr lang="en-US" sz="1600" dirty="0">
                <a:solidFill>
                  <a:srgbClr val="0070C0"/>
                </a:solidFill>
                <a:effectLst/>
                <a:latin typeface="+mn-lt"/>
                <a:ea typeface="Times New Roman" panose="02020603050405020304" pitchFamily="18" charset="0"/>
              </a:rPr>
              <a:t>nalysis compared information on supply (parking inventory), levels of use, and expected demand.</a:t>
            </a:r>
            <a:endParaRPr lang="en-US" sz="1600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FCA824-69E1-AA0E-3195-FD0031B4F9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453"/>
          <a:stretch/>
        </p:blipFill>
        <p:spPr>
          <a:xfrm>
            <a:off x="3037068" y="-2008200"/>
            <a:ext cx="3502751" cy="16966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80DEB5-F9AD-3041-82F5-B66F582464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6575" y="1928754"/>
            <a:ext cx="3880252" cy="20119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D27084-0135-E22B-766C-4D572F051A18}"/>
              </a:ext>
            </a:extLst>
          </p:cNvPr>
          <p:cNvSpPr txBox="1"/>
          <p:nvPr/>
        </p:nvSpPr>
        <p:spPr>
          <a:xfrm>
            <a:off x="5133755" y="4023326"/>
            <a:ext cx="41069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+mn-lt"/>
                <a:ea typeface="Times New Roman" panose="02020603050405020304" pitchFamily="18" charset="0"/>
              </a:rPr>
              <a:t>Figure “a”  Parking demand and use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901B82-5BF1-EE57-9B05-D8C5DCCBC4C3}"/>
              </a:ext>
            </a:extLst>
          </p:cNvPr>
          <p:cNvSpPr txBox="1"/>
          <p:nvPr/>
        </p:nvSpPr>
        <p:spPr>
          <a:xfrm>
            <a:off x="5077914" y="724854"/>
            <a:ext cx="402420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Clr>
                <a:schemeClr val="accent1"/>
              </a:buClr>
            </a:pPr>
            <a:r>
              <a:rPr lang="en-US" sz="2000" dirty="0">
                <a:solidFill>
                  <a:schemeClr val="bg1"/>
                </a:solidFill>
                <a:latin typeface="+mn-lt"/>
                <a:ea typeface="Times New Roman" panose="02020603050405020304" pitchFamily="18" charset="0"/>
              </a:rPr>
              <a:t>A</a:t>
            </a:r>
            <a:r>
              <a:rPr lang="en-US" sz="2000" dirty="0">
                <a:solidFill>
                  <a:schemeClr val="bg1"/>
                </a:solidFill>
                <a:effectLst/>
                <a:latin typeface="+mn-lt"/>
                <a:ea typeface="Times New Roman" panose="02020603050405020304" pitchFamily="18" charset="0"/>
              </a:rPr>
              <a:t>nticipated growth for the next 10years in parking supply and demand is as shown in Figure b.</a:t>
            </a:r>
          </a:p>
        </p:txBody>
      </p:sp>
    </p:spTree>
    <p:extLst>
      <p:ext uri="{BB962C8B-B14F-4D97-AF65-F5344CB8AC3E}">
        <p14:creationId xmlns:p14="http://schemas.microsoft.com/office/powerpoint/2010/main" val="3993348721"/>
      </p:ext>
    </p:extLst>
  </p:cSld>
  <p:clrMapOvr>
    <a:masterClrMapping/>
  </p:clrMapOvr>
  <p:transition advTm="20861">
    <p:fade thruBlk="1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7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7.8"/>
</p:tagLst>
</file>

<file path=ppt/theme/theme1.xml><?xml version="1.0" encoding="utf-8"?>
<a:theme xmlns:a="http://schemas.openxmlformats.org/drawingml/2006/main" name="Eleanor template">
  <a:themeElements>
    <a:clrScheme name="Custom 347">
      <a:dk1>
        <a:srgbClr val="2E3037"/>
      </a:dk1>
      <a:lt1>
        <a:srgbClr val="FFFFFF"/>
      </a:lt1>
      <a:dk2>
        <a:srgbClr val="666666"/>
      </a:dk2>
      <a:lt2>
        <a:srgbClr val="F3F3F3"/>
      </a:lt2>
      <a:accent1>
        <a:srgbClr val="39C0BA"/>
      </a:accent1>
      <a:accent2>
        <a:srgbClr val="90E6E2"/>
      </a:accent2>
      <a:accent3>
        <a:srgbClr val="F35B69"/>
      </a:accent3>
      <a:accent4>
        <a:srgbClr val="FAB2B9"/>
      </a:accent4>
      <a:accent5>
        <a:srgbClr val="999FA9"/>
      </a:accent5>
      <a:accent6>
        <a:srgbClr val="E2E7EE"/>
      </a:accent6>
      <a:hlink>
        <a:srgbClr val="39C0B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14678</TotalTime>
  <Words>2784</Words>
  <Application>Microsoft Office PowerPoint</Application>
  <PresentationFormat>On-screen Show (16:9)</PresentationFormat>
  <Paragraphs>490</Paragraphs>
  <Slides>42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Wingdings</vt:lpstr>
      <vt:lpstr>Times New Roman</vt:lpstr>
      <vt:lpstr>Symbol</vt:lpstr>
      <vt:lpstr>Quicksand</vt:lpstr>
      <vt:lpstr>Arial</vt:lpstr>
      <vt:lpstr>Eleanor template</vt:lpstr>
      <vt:lpstr>CAPSTONE PROJECT</vt:lpstr>
      <vt:lpstr>PowerPoint Presentation</vt:lpstr>
      <vt:lpstr>PowerPoint Presentation</vt:lpstr>
      <vt:lpstr>UTC Parking Dynamics analysis using parking analytics </vt:lpstr>
      <vt:lpstr>PROJECT OUTLINE </vt:lpstr>
      <vt:lpstr>PowerPoint Presentation</vt:lpstr>
      <vt:lpstr>LITERATURE REVIEW</vt:lpstr>
      <vt:lpstr>RELEVANT LITERATURE AREAS INCLUDE:</vt:lpstr>
      <vt:lpstr>PowerPoint Presentation</vt:lpstr>
      <vt:lpstr>PowerPoint Presentation</vt:lpstr>
      <vt:lpstr>PowerPoint Presentation</vt:lpstr>
      <vt:lpstr>PowerPoint Presentation</vt:lpstr>
      <vt:lpstr>PROJECT SCOPE</vt:lpstr>
      <vt:lpstr>PowerPoint Presentation</vt:lpstr>
      <vt:lpstr>PowerPoint Presentation</vt:lpstr>
      <vt:lpstr>PowerPoint Presentation</vt:lpstr>
      <vt:lpstr>ANALYSIS METHODOLOGY</vt:lpstr>
      <vt:lpstr>ANALYSIS METHODOLOGY (cont’d)- To answer RQ 1</vt:lpstr>
      <vt:lpstr>LIMITATIONS AND ASSUMPTIONS</vt:lpstr>
      <vt:lpstr>DATA REVIEW</vt:lpstr>
      <vt:lpstr>LOGISTIC REGRESSION ANALYSIS RESULTS</vt:lpstr>
      <vt:lpstr>PowerPoint Presentation</vt:lpstr>
      <vt:lpstr>ANALYSIS METHODOLOGY (cont’d)- To answer RQ 2 &amp; 3</vt:lpstr>
      <vt:lpstr>DATA REVIEW</vt:lpstr>
      <vt:lpstr>DATA REVIEW</vt:lpstr>
      <vt:lpstr> ANALYSIS RESULTS- RQ2</vt:lpstr>
      <vt:lpstr>EXPERIMENT 2 RESULTS</vt:lpstr>
      <vt:lpstr>CONCLUSIONS</vt:lpstr>
      <vt:lpstr>Recommendations</vt:lpstr>
      <vt:lpstr>FUTURE POTENTIAL RESEARCH AREA</vt:lpstr>
      <vt:lpstr>Potential strategy-Integrating Smart Sensor Technologies</vt:lpstr>
      <vt:lpstr>Integrating Smart Sensor Technologies</vt:lpstr>
      <vt:lpstr>Components of the proposed system</vt:lpstr>
      <vt:lpstr>Advantages of proposed system</vt:lpstr>
      <vt:lpstr>Comparative Cost Analysis between Sensor technology and Building new parking facility</vt:lpstr>
      <vt:lpstr>Cost Breakdown for building 500 spaces parking facility.</vt:lpstr>
      <vt:lpstr>CONCLUSION</vt:lpstr>
      <vt:lpstr>FUTURE AREA OF STUDY</vt:lpstr>
      <vt:lpstr>Thanks!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SUN VISOR (Product Development)</dc:title>
  <dc:creator>Vijay Ch</dc:creator>
  <cp:lastModifiedBy>Tejaswini Adari</cp:lastModifiedBy>
  <cp:revision>57</cp:revision>
  <cp:lastPrinted>2024-04-21T16:54:20Z</cp:lastPrinted>
  <dcterms:modified xsi:type="dcterms:W3CDTF">2024-07-02T20:40:39Z</dcterms:modified>
</cp:coreProperties>
</file>